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74" r:id="rId4"/>
    <p:sldId id="258" r:id="rId5"/>
    <p:sldId id="259" r:id="rId6"/>
    <p:sldId id="260" r:id="rId7"/>
    <p:sldId id="261" r:id="rId8"/>
    <p:sldId id="262" r:id="rId9"/>
    <p:sldId id="275" r:id="rId10"/>
    <p:sldId id="263" r:id="rId11"/>
    <p:sldId id="264" r:id="rId12"/>
    <p:sldId id="265" r:id="rId13"/>
    <p:sldId id="266" r:id="rId14"/>
    <p:sldId id="267" r:id="rId15"/>
    <p:sldId id="268" r:id="rId16"/>
    <p:sldId id="269" r:id="rId17"/>
    <p:sldId id="270" r:id="rId18"/>
    <p:sldId id="271" r:id="rId19"/>
    <p:sldId id="272" r:id="rId20"/>
    <p:sldId id="273" r:id="rId2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RAAYANAN T" initials="NT" lastIdx="1" clrIdx="0">
    <p:extLst>
      <p:ext uri="{19B8F6BF-5375-455C-9EA6-DF929625EA0E}">
        <p15:presenceInfo xmlns:p15="http://schemas.microsoft.com/office/powerpoint/2012/main" userId="29f6f8a78562a42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04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287187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208396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sp>
        <p:nvSpPr>
          <p:cNvPr id="4" name="Text 1"/>
          <p:cNvSpPr/>
          <p:nvPr/>
        </p:nvSpPr>
        <p:spPr>
          <a:xfrm>
            <a:off x="6319599" y="2542937"/>
            <a:ext cx="7477601" cy="1388745"/>
          </a:xfrm>
          <a:prstGeom prst="rect">
            <a:avLst/>
          </a:prstGeom>
          <a:noFill/>
          <a:ln/>
        </p:spPr>
        <p:txBody>
          <a:bodyPr wrap="squar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Phase 2: Traffic Management</a:t>
            </a:r>
            <a:endParaRPr lang="en-US" sz="4374" dirty="0"/>
          </a:p>
        </p:txBody>
      </p:sp>
      <p:sp>
        <p:nvSpPr>
          <p:cNvPr id="5" name="Text 2"/>
          <p:cNvSpPr/>
          <p:nvPr/>
        </p:nvSpPr>
        <p:spPr>
          <a:xfrm>
            <a:off x="6319599" y="4264938"/>
            <a:ext cx="7477601" cy="1421606"/>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In this phase, we delve into the exciting world of connected vehicles and how they are revolutionizing traffic management. Explore the cutting-edge technologies that are transforming the way we commute and the future of transportation.</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454">
            <a:solidFill>
              <a:srgbClr val="E5E0DF"/>
            </a:solidFill>
            <a:prstDash val="solid"/>
          </a:ln>
        </p:spPr>
        <p:txBody>
          <a:bodyPr/>
          <a:lstStyle/>
          <a:p>
            <a:endParaRPr lang="en-IN"/>
          </a:p>
        </p:txBody>
      </p:sp>
      <p:sp>
        <p:nvSpPr>
          <p:cNvPr id="4" name="Text 1"/>
          <p:cNvSpPr/>
          <p:nvPr/>
        </p:nvSpPr>
        <p:spPr>
          <a:xfrm>
            <a:off x="2194441" y="3288983"/>
            <a:ext cx="4312206" cy="673656"/>
          </a:xfrm>
          <a:prstGeom prst="rect">
            <a:avLst/>
          </a:prstGeom>
          <a:noFill/>
          <a:ln/>
        </p:spPr>
        <p:txBody>
          <a:bodyPr wrap="none" rtlCol="0" anchor="t"/>
          <a:lstStyle/>
          <a:p>
            <a:pPr marL="0" indent="0">
              <a:lnSpc>
                <a:spcPts val="5305"/>
              </a:lnSpc>
              <a:buNone/>
            </a:pPr>
            <a:r>
              <a:rPr lang="en-US" sz="4244" dirty="0">
                <a:solidFill>
                  <a:srgbClr val="5C4E3D"/>
                </a:solidFill>
                <a:latin typeface="Libre Baskerville" pitchFamily="34" charset="0"/>
                <a:ea typeface="Libre Baskerville" pitchFamily="34" charset="-122"/>
                <a:cs typeface="Libre Baskerville" pitchFamily="34" charset="-120"/>
              </a:rPr>
              <a:t>Azure IoT Hub</a:t>
            </a:r>
            <a:endParaRPr lang="en-US" sz="4244" dirty="0"/>
          </a:p>
        </p:txBody>
      </p:sp>
      <p:sp>
        <p:nvSpPr>
          <p:cNvPr id="5" name="Text 2"/>
          <p:cNvSpPr/>
          <p:nvPr/>
        </p:nvSpPr>
        <p:spPr>
          <a:xfrm>
            <a:off x="2194441" y="4286012"/>
            <a:ext cx="10241518" cy="689848"/>
          </a:xfrm>
          <a:prstGeom prst="rect">
            <a:avLst/>
          </a:prstGeom>
          <a:noFill/>
          <a:ln/>
        </p:spPr>
        <p:txBody>
          <a:bodyPr wrap="square" rtlCol="0" anchor="t"/>
          <a:lstStyle/>
          <a:p>
            <a:pPr marL="0" indent="0">
              <a:lnSpc>
                <a:spcPts val="2716"/>
              </a:lnSpc>
              <a:buNone/>
            </a:pPr>
            <a:r>
              <a:rPr lang="en-US" sz="1698" dirty="0">
                <a:solidFill>
                  <a:srgbClr val="454240"/>
                </a:solidFill>
                <a:latin typeface="DM Sans" pitchFamily="34" charset="0"/>
                <a:ea typeface="DM Sans" pitchFamily="34" charset="-122"/>
                <a:cs typeface="DM Sans" pitchFamily="34" charset="-120"/>
              </a:rPr>
              <a:t>Utilize the power of Azure IoT Hub for secure data storage and analytics. Benefit from its scalable infrastructure analytics capabilities , seamless integration with IoT devices. </a:t>
            </a:r>
            <a:endParaRPr lang="en-US" sz="1698" dirty="0"/>
          </a:p>
        </p:txBody>
      </p:sp>
      <p:sp>
        <p:nvSpPr>
          <p:cNvPr id="6" name="Shape 3"/>
          <p:cNvSpPr/>
          <p:nvPr/>
        </p:nvSpPr>
        <p:spPr>
          <a:xfrm>
            <a:off x="2194441" y="5386864"/>
            <a:ext cx="485061" cy="485061"/>
          </a:xfrm>
          <a:prstGeom prst="roundRect">
            <a:avLst>
              <a:gd name="adj" fmla="val 20003"/>
            </a:avLst>
          </a:prstGeom>
          <a:solidFill>
            <a:srgbClr val="F7EDD4"/>
          </a:solidFill>
          <a:ln w="13454">
            <a:solidFill>
              <a:srgbClr val="EFDBA9"/>
            </a:solidFill>
            <a:prstDash val="solid"/>
          </a:ln>
        </p:spPr>
        <p:txBody>
          <a:bodyPr/>
          <a:lstStyle/>
          <a:p>
            <a:endParaRPr lang="en-IN"/>
          </a:p>
        </p:txBody>
      </p:sp>
      <p:sp>
        <p:nvSpPr>
          <p:cNvPr id="7" name="Text 4"/>
          <p:cNvSpPr/>
          <p:nvPr/>
        </p:nvSpPr>
        <p:spPr>
          <a:xfrm>
            <a:off x="2364581" y="5427226"/>
            <a:ext cx="144780" cy="404217"/>
          </a:xfrm>
          <a:prstGeom prst="rect">
            <a:avLst/>
          </a:prstGeom>
          <a:noFill/>
          <a:ln/>
        </p:spPr>
        <p:txBody>
          <a:bodyPr wrap="none" rtlCol="0" anchor="t"/>
          <a:lstStyle/>
          <a:p>
            <a:pPr marL="0" indent="0" algn="ctr">
              <a:lnSpc>
                <a:spcPts val="3183"/>
              </a:lnSpc>
              <a:buNone/>
            </a:pPr>
            <a:r>
              <a:rPr lang="en-US" sz="2547" dirty="0">
                <a:solidFill>
                  <a:srgbClr val="454240"/>
                </a:solidFill>
                <a:latin typeface="Libre Baskerville" pitchFamily="34" charset="0"/>
                <a:ea typeface="Libre Baskerville" pitchFamily="34" charset="-122"/>
                <a:cs typeface="Libre Baskerville" pitchFamily="34" charset="-120"/>
              </a:rPr>
              <a:t>1</a:t>
            </a:r>
            <a:endParaRPr lang="en-US" sz="2547" dirty="0"/>
          </a:p>
        </p:txBody>
      </p:sp>
      <p:sp>
        <p:nvSpPr>
          <p:cNvPr id="8" name="Text 5"/>
          <p:cNvSpPr/>
          <p:nvPr/>
        </p:nvSpPr>
        <p:spPr>
          <a:xfrm>
            <a:off x="2895005" y="5460921"/>
            <a:ext cx="2156103" cy="336947"/>
          </a:xfrm>
          <a:prstGeom prst="rect">
            <a:avLst/>
          </a:prstGeom>
          <a:noFill/>
          <a:ln/>
        </p:spPr>
        <p:txBody>
          <a:bodyPr wrap="none" rtlCol="0" anchor="t"/>
          <a:lstStyle/>
          <a:p>
            <a:pPr marL="0" indent="0">
              <a:lnSpc>
                <a:spcPts val="2653"/>
              </a:lnSpc>
              <a:buNone/>
            </a:pPr>
            <a:r>
              <a:rPr lang="en-US" sz="2122" dirty="0">
                <a:solidFill>
                  <a:srgbClr val="454240"/>
                </a:solidFill>
                <a:latin typeface="Libre Baskerville" pitchFamily="34" charset="0"/>
                <a:ea typeface="Libre Baskerville" pitchFamily="34" charset="-122"/>
                <a:cs typeface="Libre Baskerville" pitchFamily="34" charset="-120"/>
              </a:rPr>
              <a:t>Scalability</a:t>
            </a:r>
            <a:endParaRPr lang="en-US" sz="2122" dirty="0"/>
          </a:p>
        </p:txBody>
      </p:sp>
      <p:sp>
        <p:nvSpPr>
          <p:cNvPr id="9" name="Text 6"/>
          <p:cNvSpPr/>
          <p:nvPr/>
        </p:nvSpPr>
        <p:spPr>
          <a:xfrm>
            <a:off x="2895005" y="6013371"/>
            <a:ext cx="2569607" cy="1034772"/>
          </a:xfrm>
          <a:prstGeom prst="rect">
            <a:avLst/>
          </a:prstGeom>
          <a:noFill/>
          <a:ln/>
        </p:spPr>
        <p:txBody>
          <a:bodyPr wrap="square" rtlCol="0" anchor="t"/>
          <a:lstStyle/>
          <a:p>
            <a:pPr marL="0" indent="0">
              <a:lnSpc>
                <a:spcPts val="2716"/>
              </a:lnSpc>
              <a:buNone/>
            </a:pPr>
            <a:r>
              <a:rPr lang="en-US" sz="1698" dirty="0">
                <a:solidFill>
                  <a:srgbClr val="454240"/>
                </a:solidFill>
                <a:latin typeface="DM Sans" pitchFamily="34" charset="0"/>
                <a:ea typeface="DM Sans" pitchFamily="34" charset="-122"/>
                <a:cs typeface="DM Sans" pitchFamily="34" charset="-120"/>
              </a:rPr>
              <a:t>Effortlessly accommodate increasing volume of traffic data</a:t>
            </a:r>
            <a:endParaRPr lang="en-US" sz="1698" dirty="0"/>
          </a:p>
        </p:txBody>
      </p:sp>
      <p:sp>
        <p:nvSpPr>
          <p:cNvPr id="10" name="Shape 7"/>
          <p:cNvSpPr/>
          <p:nvPr/>
        </p:nvSpPr>
        <p:spPr>
          <a:xfrm>
            <a:off x="5680115" y="5386864"/>
            <a:ext cx="485061" cy="485061"/>
          </a:xfrm>
          <a:prstGeom prst="roundRect">
            <a:avLst>
              <a:gd name="adj" fmla="val 20003"/>
            </a:avLst>
          </a:prstGeom>
          <a:solidFill>
            <a:srgbClr val="F7EDD4"/>
          </a:solidFill>
          <a:ln w="13454">
            <a:solidFill>
              <a:srgbClr val="EFDBA9"/>
            </a:solidFill>
            <a:prstDash val="solid"/>
          </a:ln>
        </p:spPr>
        <p:txBody>
          <a:bodyPr/>
          <a:lstStyle/>
          <a:p>
            <a:endParaRPr lang="en-IN"/>
          </a:p>
        </p:txBody>
      </p:sp>
      <p:sp>
        <p:nvSpPr>
          <p:cNvPr id="11" name="Text 8"/>
          <p:cNvSpPr/>
          <p:nvPr/>
        </p:nvSpPr>
        <p:spPr>
          <a:xfrm>
            <a:off x="5823585" y="5427226"/>
            <a:ext cx="198120" cy="404217"/>
          </a:xfrm>
          <a:prstGeom prst="rect">
            <a:avLst/>
          </a:prstGeom>
          <a:noFill/>
          <a:ln/>
        </p:spPr>
        <p:txBody>
          <a:bodyPr wrap="none" rtlCol="0" anchor="t"/>
          <a:lstStyle/>
          <a:p>
            <a:pPr marL="0" indent="0" algn="ctr">
              <a:lnSpc>
                <a:spcPts val="3183"/>
              </a:lnSpc>
              <a:buNone/>
            </a:pPr>
            <a:r>
              <a:rPr lang="en-US" sz="2547" dirty="0">
                <a:solidFill>
                  <a:srgbClr val="454240"/>
                </a:solidFill>
                <a:latin typeface="Libre Baskerville" pitchFamily="34" charset="0"/>
                <a:ea typeface="Libre Baskerville" pitchFamily="34" charset="-122"/>
                <a:cs typeface="Libre Baskerville" pitchFamily="34" charset="-120"/>
              </a:rPr>
              <a:t>2</a:t>
            </a:r>
            <a:endParaRPr lang="en-US" sz="2547" dirty="0"/>
          </a:p>
        </p:txBody>
      </p:sp>
      <p:sp>
        <p:nvSpPr>
          <p:cNvPr id="12" name="Text 9"/>
          <p:cNvSpPr/>
          <p:nvPr/>
        </p:nvSpPr>
        <p:spPr>
          <a:xfrm>
            <a:off x="6380678" y="5460921"/>
            <a:ext cx="2156103" cy="336947"/>
          </a:xfrm>
          <a:prstGeom prst="rect">
            <a:avLst/>
          </a:prstGeom>
          <a:noFill/>
          <a:ln/>
        </p:spPr>
        <p:txBody>
          <a:bodyPr wrap="none" rtlCol="0" anchor="t"/>
          <a:lstStyle/>
          <a:p>
            <a:pPr marL="0" indent="0">
              <a:lnSpc>
                <a:spcPts val="2653"/>
              </a:lnSpc>
              <a:buNone/>
            </a:pPr>
            <a:r>
              <a:rPr lang="en-US" sz="2122" dirty="0">
                <a:solidFill>
                  <a:srgbClr val="454240"/>
                </a:solidFill>
                <a:latin typeface="Libre Baskerville" pitchFamily="34" charset="0"/>
                <a:ea typeface="Libre Baskerville" pitchFamily="34" charset="-122"/>
                <a:cs typeface="Libre Baskerville" pitchFamily="34" charset="-120"/>
              </a:rPr>
              <a:t>Analytics</a:t>
            </a:r>
            <a:endParaRPr lang="en-US" sz="2122" dirty="0"/>
          </a:p>
        </p:txBody>
      </p:sp>
      <p:sp>
        <p:nvSpPr>
          <p:cNvPr id="13" name="Text 10"/>
          <p:cNvSpPr/>
          <p:nvPr/>
        </p:nvSpPr>
        <p:spPr>
          <a:xfrm>
            <a:off x="6380678" y="6013371"/>
            <a:ext cx="2569607" cy="1034772"/>
          </a:xfrm>
          <a:prstGeom prst="rect">
            <a:avLst/>
          </a:prstGeom>
          <a:noFill/>
          <a:ln/>
        </p:spPr>
        <p:txBody>
          <a:bodyPr wrap="square" rtlCol="0" anchor="t"/>
          <a:lstStyle/>
          <a:p>
            <a:pPr marL="0" indent="0">
              <a:lnSpc>
                <a:spcPts val="2716"/>
              </a:lnSpc>
              <a:buNone/>
            </a:pPr>
            <a:r>
              <a:rPr lang="en-US" sz="1698" dirty="0">
                <a:solidFill>
                  <a:srgbClr val="454240"/>
                </a:solidFill>
                <a:latin typeface="DM Sans" pitchFamily="34" charset="0"/>
                <a:ea typeface="DM Sans" pitchFamily="34" charset="-122"/>
                <a:cs typeface="DM Sans" pitchFamily="34" charset="-120"/>
              </a:rPr>
              <a:t>Leverage advanced algorithm to extract valuable insights</a:t>
            </a:r>
            <a:endParaRPr lang="en-US" sz="1698" dirty="0"/>
          </a:p>
        </p:txBody>
      </p:sp>
      <p:sp>
        <p:nvSpPr>
          <p:cNvPr id="14" name="Shape 11"/>
          <p:cNvSpPr/>
          <p:nvPr/>
        </p:nvSpPr>
        <p:spPr>
          <a:xfrm>
            <a:off x="9165788" y="5386864"/>
            <a:ext cx="485061" cy="485061"/>
          </a:xfrm>
          <a:prstGeom prst="roundRect">
            <a:avLst>
              <a:gd name="adj" fmla="val 20003"/>
            </a:avLst>
          </a:prstGeom>
          <a:solidFill>
            <a:srgbClr val="F7EDD4"/>
          </a:solidFill>
          <a:ln w="13454">
            <a:solidFill>
              <a:srgbClr val="EFDBA9"/>
            </a:solidFill>
            <a:prstDash val="solid"/>
          </a:ln>
        </p:spPr>
        <p:txBody>
          <a:bodyPr/>
          <a:lstStyle/>
          <a:p>
            <a:endParaRPr lang="en-IN"/>
          </a:p>
        </p:txBody>
      </p:sp>
      <p:sp>
        <p:nvSpPr>
          <p:cNvPr id="15" name="Text 12"/>
          <p:cNvSpPr/>
          <p:nvPr/>
        </p:nvSpPr>
        <p:spPr>
          <a:xfrm>
            <a:off x="9309259" y="5427226"/>
            <a:ext cx="198120" cy="404217"/>
          </a:xfrm>
          <a:prstGeom prst="rect">
            <a:avLst/>
          </a:prstGeom>
          <a:noFill/>
          <a:ln/>
        </p:spPr>
        <p:txBody>
          <a:bodyPr wrap="none" rtlCol="0" anchor="t"/>
          <a:lstStyle/>
          <a:p>
            <a:pPr marL="0" indent="0" algn="ctr">
              <a:lnSpc>
                <a:spcPts val="3183"/>
              </a:lnSpc>
              <a:buNone/>
            </a:pPr>
            <a:r>
              <a:rPr lang="en-US" sz="2547" dirty="0">
                <a:solidFill>
                  <a:srgbClr val="454240"/>
                </a:solidFill>
                <a:latin typeface="Libre Baskerville" pitchFamily="34" charset="0"/>
                <a:ea typeface="Libre Baskerville" pitchFamily="34" charset="-122"/>
                <a:cs typeface="Libre Baskerville" pitchFamily="34" charset="-120"/>
              </a:rPr>
              <a:t>3</a:t>
            </a:r>
            <a:endParaRPr lang="en-US" sz="2547" dirty="0"/>
          </a:p>
        </p:txBody>
      </p:sp>
      <p:sp>
        <p:nvSpPr>
          <p:cNvPr id="16" name="Text 13"/>
          <p:cNvSpPr/>
          <p:nvPr/>
        </p:nvSpPr>
        <p:spPr>
          <a:xfrm>
            <a:off x="9866352" y="5460921"/>
            <a:ext cx="2156103" cy="336947"/>
          </a:xfrm>
          <a:prstGeom prst="rect">
            <a:avLst/>
          </a:prstGeom>
          <a:noFill/>
          <a:ln/>
        </p:spPr>
        <p:txBody>
          <a:bodyPr wrap="none" rtlCol="0" anchor="t"/>
          <a:lstStyle/>
          <a:p>
            <a:pPr marL="0" indent="0">
              <a:lnSpc>
                <a:spcPts val="2653"/>
              </a:lnSpc>
              <a:buNone/>
            </a:pPr>
            <a:r>
              <a:rPr lang="en-US" sz="2122" dirty="0">
                <a:solidFill>
                  <a:srgbClr val="454240"/>
                </a:solidFill>
                <a:latin typeface="Libre Baskerville" pitchFamily="34" charset="0"/>
                <a:ea typeface="Libre Baskerville" pitchFamily="34" charset="-122"/>
                <a:cs typeface="Libre Baskerville" pitchFamily="34" charset="-120"/>
              </a:rPr>
              <a:t>Integration</a:t>
            </a:r>
            <a:endParaRPr lang="en-US" sz="2122" dirty="0"/>
          </a:p>
        </p:txBody>
      </p:sp>
      <p:sp>
        <p:nvSpPr>
          <p:cNvPr id="17" name="Text 14"/>
          <p:cNvSpPr/>
          <p:nvPr/>
        </p:nvSpPr>
        <p:spPr>
          <a:xfrm>
            <a:off x="9866352" y="6013371"/>
            <a:ext cx="2569607" cy="1034772"/>
          </a:xfrm>
          <a:prstGeom prst="rect">
            <a:avLst/>
          </a:prstGeom>
          <a:noFill/>
          <a:ln/>
        </p:spPr>
        <p:txBody>
          <a:bodyPr wrap="square" rtlCol="0" anchor="t"/>
          <a:lstStyle/>
          <a:p>
            <a:pPr marL="0" indent="0">
              <a:lnSpc>
                <a:spcPts val="2716"/>
              </a:lnSpc>
              <a:buNone/>
            </a:pPr>
            <a:r>
              <a:rPr lang="en-US" sz="1698" dirty="0">
                <a:solidFill>
                  <a:srgbClr val="454240"/>
                </a:solidFill>
                <a:latin typeface="DM Sans" pitchFamily="34" charset="0"/>
                <a:ea typeface="DM Sans" pitchFamily="34" charset="-122"/>
                <a:cs typeface="DM Sans" pitchFamily="34" charset="-120"/>
              </a:rPr>
              <a:t>Seamlessly connect with IoT devices for smooth data flow</a:t>
            </a:r>
            <a:endParaRPr lang="en-US" sz="1698" dirty="0"/>
          </a:p>
        </p:txBody>
      </p:sp>
      <p:sp>
        <p:nvSpPr>
          <p:cNvPr id="18" name="Text 15"/>
          <p:cNvSpPr/>
          <p:nvPr/>
        </p:nvSpPr>
        <p:spPr>
          <a:xfrm>
            <a:off x="2194441" y="7290673"/>
            <a:ext cx="10241518" cy="344924"/>
          </a:xfrm>
          <a:prstGeom prst="rect">
            <a:avLst/>
          </a:prstGeom>
          <a:noFill/>
          <a:ln/>
        </p:spPr>
        <p:txBody>
          <a:bodyPr wrap="none" rtlCol="0" anchor="t"/>
          <a:lstStyle/>
          <a:p>
            <a:pPr marL="0" indent="0">
              <a:lnSpc>
                <a:spcPts val="2716"/>
              </a:lnSpc>
              <a:buNone/>
            </a:pPr>
            <a:endParaRPr lang="en-US" sz="1698" dirty="0"/>
          </a:p>
        </p:txBody>
      </p:sp>
      <p:pic>
        <p:nvPicPr>
          <p:cNvPr id="19" name="Image 1" descr="preencoded.png"/>
          <p:cNvPicPr>
            <a:picLocks noChangeAspect="1"/>
          </p:cNvPicPr>
          <p:nvPr/>
        </p:nvPicPr>
        <p:blipFill>
          <a:blip r:embed="rId4"/>
          <a:stretch>
            <a:fillRect/>
          </a:stretch>
        </p:blipFill>
        <p:spPr>
          <a:xfrm>
            <a:off x="0" y="0"/>
            <a:ext cx="14630400" cy="269509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076"/>
          </a:xfrm>
          <a:prstGeom prst="rect">
            <a:avLst/>
          </a:prstGeom>
          <a:solidFill>
            <a:srgbClr val="FFFDFA"/>
          </a:solidFill>
          <a:ln w="13335">
            <a:solidFill>
              <a:srgbClr val="E5E0DF"/>
            </a:solidFill>
            <a:prstDash val="solid"/>
          </a:ln>
        </p:spPr>
        <p:txBody>
          <a:bodyPr/>
          <a:lstStyle/>
          <a:p>
            <a:endParaRPr lang="en-IN"/>
          </a:p>
        </p:txBody>
      </p:sp>
      <p:sp>
        <p:nvSpPr>
          <p:cNvPr id="4" name="Text 1"/>
          <p:cNvSpPr/>
          <p:nvPr/>
        </p:nvSpPr>
        <p:spPr>
          <a:xfrm>
            <a:off x="2217301" y="590193"/>
            <a:ext cx="4292918" cy="670679"/>
          </a:xfrm>
          <a:prstGeom prst="rect">
            <a:avLst/>
          </a:prstGeom>
          <a:noFill/>
          <a:ln/>
        </p:spPr>
        <p:txBody>
          <a:bodyPr wrap="none" rtlCol="0" anchor="t"/>
          <a:lstStyle/>
          <a:p>
            <a:pPr marL="0" indent="0">
              <a:lnSpc>
                <a:spcPts val="5282"/>
              </a:lnSpc>
              <a:buNone/>
            </a:pPr>
            <a:r>
              <a:rPr lang="en-US" sz="4225" dirty="0">
                <a:solidFill>
                  <a:srgbClr val="5C4E3D"/>
                </a:solidFill>
                <a:latin typeface="Libre Baskerville" pitchFamily="34" charset="0"/>
                <a:ea typeface="Libre Baskerville" pitchFamily="34" charset="-122"/>
                <a:cs typeface="Libre Baskerville" pitchFamily="34" charset="-120"/>
              </a:rPr>
              <a:t>Protocols</a:t>
            </a:r>
            <a:endParaRPr lang="en-US" sz="4225" dirty="0"/>
          </a:p>
        </p:txBody>
      </p:sp>
      <p:sp>
        <p:nvSpPr>
          <p:cNvPr id="5" name="Shape 2"/>
          <p:cNvSpPr/>
          <p:nvPr/>
        </p:nvSpPr>
        <p:spPr>
          <a:xfrm>
            <a:off x="7293650" y="1690092"/>
            <a:ext cx="42863" cy="5949791"/>
          </a:xfrm>
          <a:prstGeom prst="rect">
            <a:avLst/>
          </a:prstGeom>
          <a:solidFill>
            <a:srgbClr val="EFDBA9"/>
          </a:solidFill>
          <a:ln/>
        </p:spPr>
        <p:txBody>
          <a:bodyPr/>
          <a:lstStyle/>
          <a:p>
            <a:endParaRPr lang="en-IN"/>
          </a:p>
        </p:txBody>
      </p:sp>
      <p:sp>
        <p:nvSpPr>
          <p:cNvPr id="6" name="Shape 3"/>
          <p:cNvSpPr/>
          <p:nvPr/>
        </p:nvSpPr>
        <p:spPr>
          <a:xfrm>
            <a:off x="7556540" y="2077760"/>
            <a:ext cx="751165" cy="42863"/>
          </a:xfrm>
          <a:prstGeom prst="rect">
            <a:avLst/>
          </a:prstGeom>
          <a:solidFill>
            <a:srgbClr val="EFDBA9"/>
          </a:solidFill>
          <a:ln/>
        </p:spPr>
        <p:txBody>
          <a:bodyPr/>
          <a:lstStyle/>
          <a:p>
            <a:endParaRPr lang="en-IN"/>
          </a:p>
        </p:txBody>
      </p:sp>
      <p:sp>
        <p:nvSpPr>
          <p:cNvPr id="7" name="Shape 4"/>
          <p:cNvSpPr/>
          <p:nvPr/>
        </p:nvSpPr>
        <p:spPr>
          <a:xfrm>
            <a:off x="7073622" y="1857732"/>
            <a:ext cx="482917" cy="482918"/>
          </a:xfrm>
          <a:prstGeom prst="roundRect">
            <a:avLst>
              <a:gd name="adj" fmla="val 20002"/>
            </a:avLst>
          </a:prstGeom>
          <a:solidFill>
            <a:srgbClr val="F7EDD4"/>
          </a:solidFill>
          <a:ln w="13335">
            <a:solidFill>
              <a:srgbClr val="EFDBA9"/>
            </a:solidFill>
            <a:prstDash val="solid"/>
          </a:ln>
        </p:spPr>
        <p:txBody>
          <a:bodyPr/>
          <a:lstStyle/>
          <a:p>
            <a:endParaRPr lang="en-IN"/>
          </a:p>
        </p:txBody>
      </p:sp>
      <p:sp>
        <p:nvSpPr>
          <p:cNvPr id="8" name="Text 5"/>
          <p:cNvSpPr/>
          <p:nvPr/>
        </p:nvSpPr>
        <p:spPr>
          <a:xfrm>
            <a:off x="7242691" y="1897975"/>
            <a:ext cx="144780" cy="402431"/>
          </a:xfrm>
          <a:prstGeom prst="rect">
            <a:avLst/>
          </a:prstGeom>
          <a:noFill/>
          <a:ln/>
        </p:spPr>
        <p:txBody>
          <a:bodyPr wrap="none" rtlCol="0" anchor="t"/>
          <a:lstStyle/>
          <a:p>
            <a:pPr marL="0" indent="0" algn="ctr">
              <a:lnSpc>
                <a:spcPts val="3169"/>
              </a:lnSpc>
              <a:buNone/>
            </a:pPr>
            <a:r>
              <a:rPr lang="en-US" sz="2535" dirty="0">
                <a:solidFill>
                  <a:srgbClr val="454240"/>
                </a:solidFill>
                <a:latin typeface="Libre Baskerville" pitchFamily="34" charset="0"/>
                <a:ea typeface="Libre Baskerville" pitchFamily="34" charset="-122"/>
                <a:cs typeface="Libre Baskerville" pitchFamily="34" charset="-120"/>
              </a:rPr>
              <a:t>1</a:t>
            </a:r>
            <a:endParaRPr lang="en-US" sz="2535" dirty="0"/>
          </a:p>
        </p:txBody>
      </p:sp>
      <p:sp>
        <p:nvSpPr>
          <p:cNvPr id="9" name="Text 6"/>
          <p:cNvSpPr/>
          <p:nvPr/>
        </p:nvSpPr>
        <p:spPr>
          <a:xfrm>
            <a:off x="8495586" y="1904643"/>
            <a:ext cx="2202180" cy="335399"/>
          </a:xfrm>
          <a:prstGeom prst="rect">
            <a:avLst/>
          </a:prstGeom>
          <a:noFill/>
          <a:ln/>
        </p:spPr>
        <p:txBody>
          <a:bodyPr wrap="none" rtlCol="0" anchor="t"/>
          <a:lstStyle/>
          <a:p>
            <a:pPr marL="0" indent="0" algn="l">
              <a:lnSpc>
                <a:spcPts val="2641"/>
              </a:lnSpc>
              <a:buNone/>
            </a:pPr>
            <a:r>
              <a:rPr lang="en-US" sz="2113" dirty="0">
                <a:solidFill>
                  <a:srgbClr val="454240"/>
                </a:solidFill>
                <a:latin typeface="Libre Baskerville" pitchFamily="34" charset="0"/>
                <a:ea typeface="Libre Baskerville" pitchFamily="34" charset="-122"/>
                <a:cs typeface="Libre Baskerville" pitchFamily="34" charset="-120"/>
              </a:rPr>
              <a:t>MQTT Protocol</a:t>
            </a:r>
            <a:endParaRPr lang="en-US" sz="2113" dirty="0"/>
          </a:p>
        </p:txBody>
      </p:sp>
      <p:sp>
        <p:nvSpPr>
          <p:cNvPr id="10" name="Text 7"/>
          <p:cNvSpPr/>
          <p:nvPr/>
        </p:nvSpPr>
        <p:spPr>
          <a:xfrm>
            <a:off x="8495586" y="2454593"/>
            <a:ext cx="3917394" cy="1716881"/>
          </a:xfrm>
          <a:prstGeom prst="rect">
            <a:avLst/>
          </a:prstGeom>
          <a:noFill/>
          <a:ln/>
        </p:spPr>
        <p:txBody>
          <a:bodyPr wrap="square" rtlCol="0" anchor="t"/>
          <a:lstStyle/>
          <a:p>
            <a:pPr marL="0" indent="0" algn="l">
              <a:lnSpc>
                <a:spcPts val="2704"/>
              </a:lnSpc>
              <a:buNone/>
            </a:pPr>
            <a:r>
              <a:rPr lang="en-US" sz="1690" dirty="0">
                <a:solidFill>
                  <a:srgbClr val="454240"/>
                </a:solidFill>
                <a:latin typeface="DM Sans" pitchFamily="34" charset="0"/>
                <a:ea typeface="DM Sans" pitchFamily="34" charset="-122"/>
                <a:cs typeface="DM Sans" pitchFamily="34" charset="-120"/>
              </a:rPr>
              <a:t>Explore the benefits of using MQTT (Message Queuing Telemetry Transport) for efficient and reliable data transmission in IoT traffic management systems.</a:t>
            </a:r>
            <a:endParaRPr lang="en-US" sz="1690" dirty="0"/>
          </a:p>
        </p:txBody>
      </p:sp>
      <p:sp>
        <p:nvSpPr>
          <p:cNvPr id="11" name="Shape 8"/>
          <p:cNvSpPr/>
          <p:nvPr/>
        </p:nvSpPr>
        <p:spPr>
          <a:xfrm>
            <a:off x="6322457" y="3150870"/>
            <a:ext cx="751165" cy="42863"/>
          </a:xfrm>
          <a:prstGeom prst="rect">
            <a:avLst/>
          </a:prstGeom>
          <a:solidFill>
            <a:srgbClr val="EFDBA9"/>
          </a:solidFill>
          <a:ln/>
        </p:spPr>
        <p:txBody>
          <a:bodyPr/>
          <a:lstStyle/>
          <a:p>
            <a:endParaRPr lang="en-IN"/>
          </a:p>
        </p:txBody>
      </p:sp>
      <p:sp>
        <p:nvSpPr>
          <p:cNvPr id="12" name="Shape 9"/>
          <p:cNvSpPr/>
          <p:nvPr/>
        </p:nvSpPr>
        <p:spPr>
          <a:xfrm>
            <a:off x="7073622" y="2930843"/>
            <a:ext cx="482917" cy="482918"/>
          </a:xfrm>
          <a:prstGeom prst="roundRect">
            <a:avLst>
              <a:gd name="adj" fmla="val 20002"/>
            </a:avLst>
          </a:prstGeom>
          <a:solidFill>
            <a:srgbClr val="F7EDD4"/>
          </a:solidFill>
          <a:ln w="13335">
            <a:solidFill>
              <a:srgbClr val="EFDBA9"/>
            </a:solidFill>
            <a:prstDash val="solid"/>
          </a:ln>
        </p:spPr>
        <p:txBody>
          <a:bodyPr/>
          <a:lstStyle/>
          <a:p>
            <a:endParaRPr lang="en-IN"/>
          </a:p>
        </p:txBody>
      </p:sp>
      <p:sp>
        <p:nvSpPr>
          <p:cNvPr id="13" name="Text 10"/>
          <p:cNvSpPr/>
          <p:nvPr/>
        </p:nvSpPr>
        <p:spPr>
          <a:xfrm>
            <a:off x="7216021" y="2971086"/>
            <a:ext cx="198120" cy="402431"/>
          </a:xfrm>
          <a:prstGeom prst="rect">
            <a:avLst/>
          </a:prstGeom>
          <a:noFill/>
          <a:ln/>
        </p:spPr>
        <p:txBody>
          <a:bodyPr wrap="none" rtlCol="0" anchor="t"/>
          <a:lstStyle/>
          <a:p>
            <a:pPr marL="0" indent="0" algn="ctr">
              <a:lnSpc>
                <a:spcPts val="3169"/>
              </a:lnSpc>
              <a:buNone/>
            </a:pPr>
            <a:r>
              <a:rPr lang="en-US" sz="2535" dirty="0">
                <a:solidFill>
                  <a:srgbClr val="454240"/>
                </a:solidFill>
                <a:latin typeface="Libre Baskerville" pitchFamily="34" charset="0"/>
                <a:ea typeface="Libre Baskerville" pitchFamily="34" charset="-122"/>
                <a:cs typeface="Libre Baskerville" pitchFamily="34" charset="-120"/>
              </a:rPr>
              <a:t>2</a:t>
            </a:r>
            <a:endParaRPr lang="en-US" sz="2535" dirty="0"/>
          </a:p>
        </p:txBody>
      </p:sp>
      <p:sp>
        <p:nvSpPr>
          <p:cNvPr id="14" name="Text 11"/>
          <p:cNvSpPr/>
          <p:nvPr/>
        </p:nvSpPr>
        <p:spPr>
          <a:xfrm>
            <a:off x="3988118" y="2977753"/>
            <a:ext cx="2146459" cy="335399"/>
          </a:xfrm>
          <a:prstGeom prst="rect">
            <a:avLst/>
          </a:prstGeom>
          <a:noFill/>
          <a:ln/>
        </p:spPr>
        <p:txBody>
          <a:bodyPr wrap="none" rtlCol="0" anchor="t"/>
          <a:lstStyle/>
          <a:p>
            <a:pPr marL="0" indent="0" algn="r">
              <a:lnSpc>
                <a:spcPts val="2641"/>
              </a:lnSpc>
              <a:buNone/>
            </a:pPr>
            <a:r>
              <a:rPr lang="en-US" sz="2113" dirty="0">
                <a:solidFill>
                  <a:srgbClr val="454240"/>
                </a:solidFill>
                <a:latin typeface="Libre Baskerville" pitchFamily="34" charset="0"/>
                <a:ea typeface="Libre Baskerville" pitchFamily="34" charset="-122"/>
                <a:cs typeface="Libre Baskerville" pitchFamily="34" charset="-120"/>
              </a:rPr>
              <a:t>HTTP Protocol</a:t>
            </a:r>
            <a:endParaRPr lang="en-US" sz="2113" dirty="0"/>
          </a:p>
        </p:txBody>
      </p:sp>
      <p:sp>
        <p:nvSpPr>
          <p:cNvPr id="15" name="Text 12"/>
          <p:cNvSpPr/>
          <p:nvPr/>
        </p:nvSpPr>
        <p:spPr>
          <a:xfrm>
            <a:off x="2217301" y="3527703"/>
            <a:ext cx="3917275" cy="1373505"/>
          </a:xfrm>
          <a:prstGeom prst="rect">
            <a:avLst/>
          </a:prstGeom>
          <a:noFill/>
          <a:ln/>
        </p:spPr>
        <p:txBody>
          <a:bodyPr wrap="square" rtlCol="0" anchor="t"/>
          <a:lstStyle/>
          <a:p>
            <a:pPr marL="0" indent="0" algn="r">
              <a:lnSpc>
                <a:spcPts val="2704"/>
              </a:lnSpc>
              <a:buNone/>
            </a:pPr>
            <a:r>
              <a:rPr lang="en-US" sz="1690" dirty="0">
                <a:solidFill>
                  <a:srgbClr val="454240"/>
                </a:solidFill>
                <a:latin typeface="DM Sans" pitchFamily="34" charset="0"/>
                <a:ea typeface="DM Sans" pitchFamily="34" charset="-122"/>
                <a:cs typeface="DM Sans" pitchFamily="34" charset="-120"/>
              </a:rPr>
              <a:t>Understand the role of the HTTP (Hypertext Transfer Protocol) in enabling communication between our devices and the cloud servers.</a:t>
            </a:r>
            <a:endParaRPr lang="en-US" sz="1690" dirty="0"/>
          </a:p>
        </p:txBody>
      </p:sp>
      <p:sp>
        <p:nvSpPr>
          <p:cNvPr id="16" name="Shape 13"/>
          <p:cNvSpPr/>
          <p:nvPr/>
        </p:nvSpPr>
        <p:spPr>
          <a:xfrm>
            <a:off x="7556540" y="4988243"/>
            <a:ext cx="751165" cy="42863"/>
          </a:xfrm>
          <a:prstGeom prst="rect">
            <a:avLst/>
          </a:prstGeom>
          <a:solidFill>
            <a:srgbClr val="EFDBA9"/>
          </a:solidFill>
          <a:ln/>
        </p:spPr>
        <p:txBody>
          <a:bodyPr/>
          <a:lstStyle/>
          <a:p>
            <a:endParaRPr lang="en-IN"/>
          </a:p>
        </p:txBody>
      </p:sp>
      <p:sp>
        <p:nvSpPr>
          <p:cNvPr id="17" name="Shape 14"/>
          <p:cNvSpPr/>
          <p:nvPr/>
        </p:nvSpPr>
        <p:spPr>
          <a:xfrm>
            <a:off x="7073622" y="4768215"/>
            <a:ext cx="482917" cy="482918"/>
          </a:xfrm>
          <a:prstGeom prst="roundRect">
            <a:avLst>
              <a:gd name="adj" fmla="val 20002"/>
            </a:avLst>
          </a:prstGeom>
          <a:solidFill>
            <a:srgbClr val="F7EDD4"/>
          </a:solidFill>
          <a:ln w="13335">
            <a:solidFill>
              <a:srgbClr val="EFDBA9"/>
            </a:solidFill>
            <a:prstDash val="solid"/>
          </a:ln>
        </p:spPr>
        <p:txBody>
          <a:bodyPr/>
          <a:lstStyle/>
          <a:p>
            <a:endParaRPr lang="en-IN"/>
          </a:p>
        </p:txBody>
      </p:sp>
      <p:sp>
        <p:nvSpPr>
          <p:cNvPr id="18" name="Text 15"/>
          <p:cNvSpPr/>
          <p:nvPr/>
        </p:nvSpPr>
        <p:spPr>
          <a:xfrm>
            <a:off x="7216021" y="4808458"/>
            <a:ext cx="198120" cy="402431"/>
          </a:xfrm>
          <a:prstGeom prst="rect">
            <a:avLst/>
          </a:prstGeom>
          <a:noFill/>
          <a:ln/>
        </p:spPr>
        <p:txBody>
          <a:bodyPr wrap="none" rtlCol="0" anchor="t"/>
          <a:lstStyle/>
          <a:p>
            <a:pPr marL="0" indent="0" algn="ctr">
              <a:lnSpc>
                <a:spcPts val="3169"/>
              </a:lnSpc>
              <a:buNone/>
            </a:pPr>
            <a:r>
              <a:rPr lang="en-US" sz="2535" dirty="0">
                <a:solidFill>
                  <a:srgbClr val="454240"/>
                </a:solidFill>
                <a:latin typeface="Libre Baskerville" pitchFamily="34" charset="0"/>
                <a:ea typeface="Libre Baskerville" pitchFamily="34" charset="-122"/>
                <a:cs typeface="Libre Baskerville" pitchFamily="34" charset="-120"/>
              </a:rPr>
              <a:t>3</a:t>
            </a:r>
            <a:endParaRPr lang="en-US" sz="2535" dirty="0"/>
          </a:p>
        </p:txBody>
      </p:sp>
      <p:sp>
        <p:nvSpPr>
          <p:cNvPr id="19" name="Text 16"/>
          <p:cNvSpPr/>
          <p:nvPr/>
        </p:nvSpPr>
        <p:spPr>
          <a:xfrm>
            <a:off x="8495586" y="4815126"/>
            <a:ext cx="2146459" cy="335399"/>
          </a:xfrm>
          <a:prstGeom prst="rect">
            <a:avLst/>
          </a:prstGeom>
          <a:noFill/>
          <a:ln/>
        </p:spPr>
        <p:txBody>
          <a:bodyPr wrap="none" rtlCol="0" anchor="t"/>
          <a:lstStyle/>
          <a:p>
            <a:pPr marL="0" indent="0" algn="l">
              <a:lnSpc>
                <a:spcPts val="2641"/>
              </a:lnSpc>
              <a:buNone/>
            </a:pPr>
            <a:r>
              <a:rPr lang="en-US" sz="2113" dirty="0">
                <a:solidFill>
                  <a:srgbClr val="454240"/>
                </a:solidFill>
                <a:latin typeface="Libre Baskerville" pitchFamily="34" charset="0"/>
                <a:ea typeface="Libre Baskerville" pitchFamily="34" charset="-122"/>
                <a:cs typeface="Libre Baskerville" pitchFamily="34" charset="-120"/>
              </a:rPr>
              <a:t>API Integration</a:t>
            </a:r>
            <a:endParaRPr lang="en-US" sz="2113" dirty="0"/>
          </a:p>
        </p:txBody>
      </p:sp>
      <p:sp>
        <p:nvSpPr>
          <p:cNvPr id="20" name="Text 17"/>
          <p:cNvSpPr/>
          <p:nvPr/>
        </p:nvSpPr>
        <p:spPr>
          <a:xfrm>
            <a:off x="8495586" y="5365075"/>
            <a:ext cx="3917394" cy="2060258"/>
          </a:xfrm>
          <a:prstGeom prst="rect">
            <a:avLst/>
          </a:prstGeom>
          <a:noFill/>
          <a:ln/>
        </p:spPr>
        <p:txBody>
          <a:bodyPr wrap="square" rtlCol="0" anchor="t"/>
          <a:lstStyle/>
          <a:p>
            <a:pPr marL="0" indent="0" algn="l">
              <a:lnSpc>
                <a:spcPts val="2704"/>
              </a:lnSpc>
              <a:buNone/>
            </a:pPr>
            <a:r>
              <a:rPr lang="en-US" sz="1690" dirty="0">
                <a:solidFill>
                  <a:srgbClr val="454240"/>
                </a:solidFill>
                <a:latin typeface="DM Sans" pitchFamily="34" charset="0"/>
                <a:ea typeface="DM Sans" pitchFamily="34" charset="-122"/>
                <a:cs typeface="DM Sans" pitchFamily="34" charset="-120"/>
              </a:rPr>
              <a:t>Learn how API (Application Programming Interface) integration allows us to incorporate external data sources, such as weather and social media, into our traffic management systems.</a:t>
            </a:r>
            <a:endParaRPr lang="en-US" sz="169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386"/>
          </a:xfrm>
          <a:prstGeom prst="rect">
            <a:avLst/>
          </a:prstGeom>
          <a:solidFill>
            <a:srgbClr val="FFFDFA"/>
          </a:solidFill>
          <a:ln w="9882">
            <a:solidFill>
              <a:srgbClr val="E5E0DF"/>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1977271"/>
          </a:xfrm>
          <a:prstGeom prst="rect">
            <a:avLst/>
          </a:prstGeom>
        </p:spPr>
      </p:pic>
      <p:sp>
        <p:nvSpPr>
          <p:cNvPr id="5" name="Text 1"/>
          <p:cNvSpPr/>
          <p:nvPr/>
        </p:nvSpPr>
        <p:spPr>
          <a:xfrm>
            <a:off x="3558183" y="2412206"/>
            <a:ext cx="6080760" cy="494348"/>
          </a:xfrm>
          <a:prstGeom prst="rect">
            <a:avLst/>
          </a:prstGeom>
          <a:noFill/>
          <a:ln/>
        </p:spPr>
        <p:txBody>
          <a:bodyPr wrap="none" rtlCol="0" anchor="t"/>
          <a:lstStyle/>
          <a:p>
            <a:pPr marL="0" indent="0">
              <a:lnSpc>
                <a:spcPts val="3892"/>
              </a:lnSpc>
              <a:buNone/>
            </a:pPr>
            <a:r>
              <a:rPr lang="en-US" sz="3114" dirty="0">
                <a:solidFill>
                  <a:srgbClr val="5C4E3D"/>
                </a:solidFill>
                <a:latin typeface="Libre Baskerville" pitchFamily="34" charset="0"/>
                <a:ea typeface="Libre Baskerville" pitchFamily="34" charset="-122"/>
                <a:cs typeface="Libre Baskerville" pitchFamily="34" charset="-120"/>
              </a:rPr>
              <a:t>Real-Time Traffic Monitoring</a:t>
            </a:r>
            <a:endParaRPr lang="en-US" sz="3114" dirty="0"/>
          </a:p>
        </p:txBody>
      </p:sp>
      <p:sp>
        <p:nvSpPr>
          <p:cNvPr id="6" name="Shape 2"/>
          <p:cNvSpPr/>
          <p:nvPr/>
        </p:nvSpPr>
        <p:spPr>
          <a:xfrm>
            <a:off x="3558183" y="3267194"/>
            <a:ext cx="355878" cy="355878"/>
          </a:xfrm>
          <a:prstGeom prst="roundRect">
            <a:avLst>
              <a:gd name="adj" fmla="val 20003"/>
            </a:avLst>
          </a:prstGeom>
          <a:solidFill>
            <a:srgbClr val="F7EDD4"/>
          </a:solidFill>
          <a:ln w="9882">
            <a:solidFill>
              <a:srgbClr val="EFDBA9"/>
            </a:solidFill>
            <a:prstDash val="solid"/>
          </a:ln>
        </p:spPr>
        <p:txBody>
          <a:bodyPr/>
          <a:lstStyle/>
          <a:p>
            <a:endParaRPr lang="en-IN"/>
          </a:p>
        </p:txBody>
      </p:sp>
      <p:sp>
        <p:nvSpPr>
          <p:cNvPr id="7" name="Text 3"/>
          <p:cNvSpPr/>
          <p:nvPr/>
        </p:nvSpPr>
        <p:spPr>
          <a:xfrm>
            <a:off x="3682722" y="3296841"/>
            <a:ext cx="106680" cy="296585"/>
          </a:xfrm>
          <a:prstGeom prst="rect">
            <a:avLst/>
          </a:prstGeom>
          <a:noFill/>
          <a:ln/>
        </p:spPr>
        <p:txBody>
          <a:bodyPr wrap="none" rtlCol="0" anchor="t"/>
          <a:lstStyle/>
          <a:p>
            <a:pPr marL="0" indent="0" algn="ctr">
              <a:lnSpc>
                <a:spcPts val="2335"/>
              </a:lnSpc>
              <a:buNone/>
            </a:pPr>
            <a:r>
              <a:rPr lang="en-US" sz="1868" dirty="0">
                <a:solidFill>
                  <a:srgbClr val="454240"/>
                </a:solidFill>
                <a:latin typeface="Libre Baskerville" pitchFamily="34" charset="0"/>
                <a:ea typeface="Libre Baskerville" pitchFamily="34" charset="-122"/>
                <a:cs typeface="Libre Baskerville" pitchFamily="34" charset="-120"/>
              </a:rPr>
              <a:t>1</a:t>
            </a:r>
            <a:endParaRPr lang="en-US" sz="1868" dirty="0"/>
          </a:p>
        </p:txBody>
      </p:sp>
      <p:sp>
        <p:nvSpPr>
          <p:cNvPr id="8" name="Text 4"/>
          <p:cNvSpPr/>
          <p:nvPr/>
        </p:nvSpPr>
        <p:spPr>
          <a:xfrm>
            <a:off x="4072176" y="3321606"/>
            <a:ext cx="1581864" cy="247174"/>
          </a:xfrm>
          <a:prstGeom prst="rect">
            <a:avLst/>
          </a:prstGeom>
          <a:noFill/>
          <a:ln/>
        </p:spPr>
        <p:txBody>
          <a:bodyPr wrap="none" rtlCol="0" anchor="t"/>
          <a:lstStyle/>
          <a:p>
            <a:pPr marL="0" indent="0">
              <a:lnSpc>
                <a:spcPts val="1946"/>
              </a:lnSpc>
              <a:buNone/>
            </a:pPr>
            <a:r>
              <a:rPr lang="en-US" sz="1557" dirty="0">
                <a:solidFill>
                  <a:srgbClr val="454240"/>
                </a:solidFill>
                <a:latin typeface="Libre Baskerville" pitchFamily="34" charset="0"/>
                <a:ea typeface="Libre Baskerville" pitchFamily="34" charset="-122"/>
                <a:cs typeface="Libre Baskerville" pitchFamily="34" charset="-120"/>
              </a:rPr>
              <a:t>Description</a:t>
            </a:r>
            <a:endParaRPr lang="en-US" sz="1557" dirty="0"/>
          </a:p>
        </p:txBody>
      </p:sp>
      <p:sp>
        <p:nvSpPr>
          <p:cNvPr id="9" name="Text 5"/>
          <p:cNvSpPr/>
          <p:nvPr/>
        </p:nvSpPr>
        <p:spPr>
          <a:xfrm>
            <a:off x="4072176" y="3726894"/>
            <a:ext cx="1885236" cy="1265634"/>
          </a:xfrm>
          <a:prstGeom prst="rect">
            <a:avLst/>
          </a:prstGeom>
          <a:noFill/>
          <a:ln/>
        </p:spPr>
        <p:txBody>
          <a:bodyPr wrap="square" rtlCol="0" anchor="t"/>
          <a:lstStyle/>
          <a:p>
            <a:pPr marL="0" indent="0">
              <a:lnSpc>
                <a:spcPts val="1993"/>
              </a:lnSpc>
              <a:buNone/>
            </a:pPr>
            <a:r>
              <a:rPr lang="en-US" sz="1246" dirty="0">
                <a:solidFill>
                  <a:srgbClr val="454240"/>
                </a:solidFill>
                <a:latin typeface="DM Sans" pitchFamily="34" charset="0"/>
                <a:ea typeface="DM Sans" pitchFamily="34" charset="-122"/>
                <a:cs typeface="DM Sans" pitchFamily="34" charset="-120"/>
              </a:rPr>
              <a:t>Implement real-time traffic monitoring using cameras, traffic flow sensors, and vehicle detectors.</a:t>
            </a:r>
            <a:endParaRPr lang="en-US" sz="1246" dirty="0"/>
          </a:p>
        </p:txBody>
      </p:sp>
      <p:sp>
        <p:nvSpPr>
          <p:cNvPr id="10" name="Shape 6"/>
          <p:cNvSpPr/>
          <p:nvPr/>
        </p:nvSpPr>
        <p:spPr>
          <a:xfrm>
            <a:off x="6115526" y="3267194"/>
            <a:ext cx="355878" cy="355878"/>
          </a:xfrm>
          <a:prstGeom prst="roundRect">
            <a:avLst>
              <a:gd name="adj" fmla="val 20003"/>
            </a:avLst>
          </a:prstGeom>
          <a:solidFill>
            <a:srgbClr val="F7EDD4"/>
          </a:solidFill>
          <a:ln w="9882">
            <a:solidFill>
              <a:srgbClr val="EFDBA9"/>
            </a:solidFill>
            <a:prstDash val="solid"/>
          </a:ln>
        </p:spPr>
        <p:txBody>
          <a:bodyPr/>
          <a:lstStyle/>
          <a:p>
            <a:endParaRPr lang="en-IN"/>
          </a:p>
        </p:txBody>
      </p:sp>
      <p:sp>
        <p:nvSpPr>
          <p:cNvPr id="11" name="Text 7"/>
          <p:cNvSpPr/>
          <p:nvPr/>
        </p:nvSpPr>
        <p:spPr>
          <a:xfrm>
            <a:off x="6221016" y="3296841"/>
            <a:ext cx="144780" cy="296585"/>
          </a:xfrm>
          <a:prstGeom prst="rect">
            <a:avLst/>
          </a:prstGeom>
          <a:noFill/>
          <a:ln/>
        </p:spPr>
        <p:txBody>
          <a:bodyPr wrap="none" rtlCol="0" anchor="t"/>
          <a:lstStyle/>
          <a:p>
            <a:pPr marL="0" indent="0" algn="ctr">
              <a:lnSpc>
                <a:spcPts val="2335"/>
              </a:lnSpc>
              <a:buNone/>
            </a:pPr>
            <a:r>
              <a:rPr lang="en-US" sz="1868" dirty="0">
                <a:solidFill>
                  <a:srgbClr val="454240"/>
                </a:solidFill>
                <a:latin typeface="Libre Baskerville" pitchFamily="34" charset="0"/>
                <a:ea typeface="Libre Baskerville" pitchFamily="34" charset="-122"/>
                <a:cs typeface="Libre Baskerville" pitchFamily="34" charset="-120"/>
              </a:rPr>
              <a:t>2</a:t>
            </a:r>
            <a:endParaRPr lang="en-US" sz="1868" dirty="0"/>
          </a:p>
        </p:txBody>
      </p:sp>
      <p:sp>
        <p:nvSpPr>
          <p:cNvPr id="12" name="Text 8"/>
          <p:cNvSpPr/>
          <p:nvPr/>
        </p:nvSpPr>
        <p:spPr>
          <a:xfrm>
            <a:off x="6629519" y="3321606"/>
            <a:ext cx="1581864" cy="247174"/>
          </a:xfrm>
          <a:prstGeom prst="rect">
            <a:avLst/>
          </a:prstGeom>
          <a:noFill/>
          <a:ln/>
        </p:spPr>
        <p:txBody>
          <a:bodyPr wrap="none" rtlCol="0" anchor="t"/>
          <a:lstStyle/>
          <a:p>
            <a:pPr marL="0" indent="0">
              <a:lnSpc>
                <a:spcPts val="1946"/>
              </a:lnSpc>
              <a:buNone/>
            </a:pPr>
            <a:r>
              <a:rPr lang="en-US" sz="1557" dirty="0">
                <a:solidFill>
                  <a:srgbClr val="454240"/>
                </a:solidFill>
                <a:latin typeface="Libre Baskerville" pitchFamily="34" charset="0"/>
                <a:ea typeface="Libre Baskerville" pitchFamily="34" charset="-122"/>
                <a:cs typeface="Libre Baskerville" pitchFamily="34" charset="-120"/>
              </a:rPr>
              <a:t>Components</a:t>
            </a:r>
            <a:endParaRPr lang="en-US" sz="1557" dirty="0"/>
          </a:p>
        </p:txBody>
      </p:sp>
      <p:sp>
        <p:nvSpPr>
          <p:cNvPr id="13" name="Text 9"/>
          <p:cNvSpPr/>
          <p:nvPr/>
        </p:nvSpPr>
        <p:spPr>
          <a:xfrm>
            <a:off x="6882527" y="3746659"/>
            <a:ext cx="1632228" cy="759381"/>
          </a:xfrm>
          <a:prstGeom prst="rect">
            <a:avLst/>
          </a:prstGeom>
          <a:noFill/>
          <a:ln/>
        </p:spPr>
        <p:txBody>
          <a:bodyPr wrap="square" rtlCol="0" anchor="t"/>
          <a:lstStyle/>
          <a:p>
            <a:pPr marL="342900" indent="-342900" algn="l">
              <a:lnSpc>
                <a:spcPts val="1993"/>
              </a:lnSpc>
              <a:buSzPct val="100000"/>
              <a:buChar char="•"/>
            </a:pPr>
            <a:r>
              <a:rPr lang="en-US" sz="1246" dirty="0">
                <a:solidFill>
                  <a:srgbClr val="454240"/>
                </a:solidFill>
                <a:latin typeface="DM Sans" pitchFamily="34" charset="0"/>
                <a:ea typeface="DM Sans" pitchFamily="34" charset="-122"/>
                <a:cs typeface="DM Sans" pitchFamily="34" charset="-120"/>
              </a:rPr>
              <a:t>Sensors: Cameras, traffic flow sensors, vehicle detectors</a:t>
            </a:r>
            <a:endParaRPr lang="en-US" sz="1246" dirty="0"/>
          </a:p>
        </p:txBody>
      </p:sp>
      <p:sp>
        <p:nvSpPr>
          <p:cNvPr id="14" name="Text 10"/>
          <p:cNvSpPr/>
          <p:nvPr/>
        </p:nvSpPr>
        <p:spPr>
          <a:xfrm>
            <a:off x="6882527" y="4569262"/>
            <a:ext cx="1632228" cy="506254"/>
          </a:xfrm>
          <a:prstGeom prst="rect">
            <a:avLst/>
          </a:prstGeom>
          <a:noFill/>
          <a:ln/>
        </p:spPr>
        <p:txBody>
          <a:bodyPr wrap="square" rtlCol="0" anchor="t"/>
          <a:lstStyle/>
          <a:p>
            <a:pPr marL="342900" indent="-342900" algn="l">
              <a:lnSpc>
                <a:spcPts val="1993"/>
              </a:lnSpc>
              <a:buSzPct val="100000"/>
              <a:buChar char="•"/>
            </a:pPr>
            <a:r>
              <a:rPr lang="en-US" sz="1246" dirty="0">
                <a:solidFill>
                  <a:srgbClr val="454240"/>
                </a:solidFill>
                <a:latin typeface="DM Sans" pitchFamily="34" charset="0"/>
                <a:ea typeface="DM Sans" pitchFamily="34" charset="-122"/>
                <a:cs typeface="DM Sans" pitchFamily="34" charset="-120"/>
              </a:rPr>
              <a:t>Connectivity: Cellular and Wi-Fi</a:t>
            </a:r>
            <a:endParaRPr lang="en-US" sz="1246" dirty="0"/>
          </a:p>
        </p:txBody>
      </p:sp>
      <p:sp>
        <p:nvSpPr>
          <p:cNvPr id="15" name="Text 11"/>
          <p:cNvSpPr/>
          <p:nvPr/>
        </p:nvSpPr>
        <p:spPr>
          <a:xfrm>
            <a:off x="6882527" y="5138738"/>
            <a:ext cx="1632228" cy="1012508"/>
          </a:xfrm>
          <a:prstGeom prst="rect">
            <a:avLst/>
          </a:prstGeom>
          <a:noFill/>
          <a:ln/>
        </p:spPr>
        <p:txBody>
          <a:bodyPr wrap="square" rtlCol="0" anchor="t"/>
          <a:lstStyle/>
          <a:p>
            <a:pPr marL="342900" indent="-342900" algn="l">
              <a:lnSpc>
                <a:spcPts val="1993"/>
              </a:lnSpc>
              <a:buSzPct val="100000"/>
              <a:buChar char="•"/>
            </a:pPr>
            <a:r>
              <a:rPr lang="en-US" sz="1246" dirty="0">
                <a:solidFill>
                  <a:srgbClr val="454240"/>
                </a:solidFill>
                <a:latin typeface="DM Sans" pitchFamily="34" charset="0"/>
                <a:ea typeface="DM Sans" pitchFamily="34" charset="-122"/>
                <a:cs typeface="DM Sans" pitchFamily="34" charset="-120"/>
              </a:rPr>
              <a:t>Cloud (Azure IoT Hub): Centralized data storage and processing</a:t>
            </a:r>
            <a:endParaRPr lang="en-US" sz="1246" dirty="0"/>
          </a:p>
        </p:txBody>
      </p:sp>
      <p:sp>
        <p:nvSpPr>
          <p:cNvPr id="16" name="Text 12"/>
          <p:cNvSpPr/>
          <p:nvPr/>
        </p:nvSpPr>
        <p:spPr>
          <a:xfrm>
            <a:off x="6882527" y="6214467"/>
            <a:ext cx="1632228" cy="759381"/>
          </a:xfrm>
          <a:prstGeom prst="rect">
            <a:avLst/>
          </a:prstGeom>
          <a:noFill/>
          <a:ln/>
        </p:spPr>
        <p:txBody>
          <a:bodyPr wrap="square" rtlCol="0" anchor="t"/>
          <a:lstStyle/>
          <a:p>
            <a:pPr marL="342900" indent="-342900" algn="l">
              <a:lnSpc>
                <a:spcPts val="1993"/>
              </a:lnSpc>
              <a:buSzPct val="100000"/>
              <a:buChar char="•"/>
            </a:pPr>
            <a:r>
              <a:rPr lang="en-US" sz="1246" dirty="0">
                <a:solidFill>
                  <a:srgbClr val="454240"/>
                </a:solidFill>
                <a:latin typeface="DM Sans" pitchFamily="34" charset="0"/>
                <a:ea typeface="DM Sans" pitchFamily="34" charset="-122"/>
                <a:cs typeface="DM Sans" pitchFamily="34" charset="-120"/>
              </a:rPr>
              <a:t>Protocol: MQTT for efficient data transmission</a:t>
            </a:r>
            <a:endParaRPr lang="en-US" sz="1246" dirty="0"/>
          </a:p>
        </p:txBody>
      </p:sp>
      <p:sp>
        <p:nvSpPr>
          <p:cNvPr id="17" name="Text 13"/>
          <p:cNvSpPr/>
          <p:nvPr/>
        </p:nvSpPr>
        <p:spPr>
          <a:xfrm>
            <a:off x="6882527" y="7037070"/>
            <a:ext cx="1632228" cy="759381"/>
          </a:xfrm>
          <a:prstGeom prst="rect">
            <a:avLst/>
          </a:prstGeom>
          <a:noFill/>
          <a:ln/>
        </p:spPr>
        <p:txBody>
          <a:bodyPr wrap="square" rtlCol="0" anchor="t"/>
          <a:lstStyle/>
          <a:p>
            <a:pPr marL="342900" indent="-342900" algn="l">
              <a:lnSpc>
                <a:spcPts val="1993"/>
              </a:lnSpc>
              <a:buSzPct val="100000"/>
              <a:buChar char="•"/>
            </a:pPr>
            <a:r>
              <a:rPr lang="en-US" sz="1246" dirty="0">
                <a:solidFill>
                  <a:srgbClr val="454240"/>
                </a:solidFill>
                <a:latin typeface="DM Sans" pitchFamily="34" charset="0"/>
                <a:ea typeface="DM Sans" pitchFamily="34" charset="-122"/>
                <a:cs typeface="DM Sans" pitchFamily="34" charset="-120"/>
              </a:rPr>
              <a:t>Data Processing: Raspberry Pi for local data analysis</a:t>
            </a:r>
            <a:endParaRPr lang="en-US" sz="1246" dirty="0"/>
          </a:p>
        </p:txBody>
      </p:sp>
      <p:sp>
        <p:nvSpPr>
          <p:cNvPr id="18" name="Shape 14"/>
          <p:cNvSpPr/>
          <p:nvPr/>
        </p:nvSpPr>
        <p:spPr>
          <a:xfrm>
            <a:off x="8672870" y="3267194"/>
            <a:ext cx="355878" cy="355878"/>
          </a:xfrm>
          <a:prstGeom prst="roundRect">
            <a:avLst>
              <a:gd name="adj" fmla="val 20003"/>
            </a:avLst>
          </a:prstGeom>
          <a:solidFill>
            <a:srgbClr val="F7EDD4"/>
          </a:solidFill>
          <a:ln w="9882">
            <a:solidFill>
              <a:srgbClr val="EFDBA9"/>
            </a:solidFill>
            <a:prstDash val="solid"/>
          </a:ln>
        </p:spPr>
        <p:txBody>
          <a:bodyPr/>
          <a:lstStyle/>
          <a:p>
            <a:endParaRPr lang="en-IN"/>
          </a:p>
        </p:txBody>
      </p:sp>
      <p:sp>
        <p:nvSpPr>
          <p:cNvPr id="19" name="Text 15"/>
          <p:cNvSpPr/>
          <p:nvPr/>
        </p:nvSpPr>
        <p:spPr>
          <a:xfrm>
            <a:off x="8778359" y="3296841"/>
            <a:ext cx="144780" cy="296585"/>
          </a:xfrm>
          <a:prstGeom prst="rect">
            <a:avLst/>
          </a:prstGeom>
          <a:noFill/>
          <a:ln/>
        </p:spPr>
        <p:txBody>
          <a:bodyPr wrap="none" rtlCol="0" anchor="t"/>
          <a:lstStyle/>
          <a:p>
            <a:pPr marL="0" indent="0" algn="ctr">
              <a:lnSpc>
                <a:spcPts val="2335"/>
              </a:lnSpc>
              <a:buNone/>
            </a:pPr>
            <a:r>
              <a:rPr lang="en-US" sz="1868" dirty="0">
                <a:solidFill>
                  <a:srgbClr val="454240"/>
                </a:solidFill>
                <a:latin typeface="Libre Baskerville" pitchFamily="34" charset="0"/>
                <a:ea typeface="Libre Baskerville" pitchFamily="34" charset="-122"/>
                <a:cs typeface="Libre Baskerville" pitchFamily="34" charset="-120"/>
              </a:rPr>
              <a:t>3</a:t>
            </a:r>
            <a:endParaRPr lang="en-US" sz="1868" dirty="0"/>
          </a:p>
        </p:txBody>
      </p:sp>
      <p:sp>
        <p:nvSpPr>
          <p:cNvPr id="20" name="Text 16"/>
          <p:cNvSpPr/>
          <p:nvPr/>
        </p:nvSpPr>
        <p:spPr>
          <a:xfrm>
            <a:off x="9186863" y="3321606"/>
            <a:ext cx="1581864" cy="247174"/>
          </a:xfrm>
          <a:prstGeom prst="rect">
            <a:avLst/>
          </a:prstGeom>
          <a:noFill/>
          <a:ln/>
        </p:spPr>
        <p:txBody>
          <a:bodyPr wrap="none" rtlCol="0" anchor="t"/>
          <a:lstStyle/>
          <a:p>
            <a:pPr marL="0" indent="0">
              <a:lnSpc>
                <a:spcPts val="1946"/>
              </a:lnSpc>
              <a:buNone/>
            </a:pPr>
            <a:r>
              <a:rPr lang="en-US" sz="1557" dirty="0">
                <a:solidFill>
                  <a:srgbClr val="454240"/>
                </a:solidFill>
                <a:latin typeface="Libre Baskerville" pitchFamily="34" charset="0"/>
                <a:ea typeface="Libre Baskerville" pitchFamily="34" charset="-122"/>
                <a:cs typeface="Libre Baskerville" pitchFamily="34" charset="-120"/>
              </a:rPr>
              <a:t>Benefits</a:t>
            </a:r>
            <a:endParaRPr lang="en-US" sz="1557" dirty="0"/>
          </a:p>
        </p:txBody>
      </p:sp>
      <p:sp>
        <p:nvSpPr>
          <p:cNvPr id="21" name="Text 17"/>
          <p:cNvSpPr/>
          <p:nvPr/>
        </p:nvSpPr>
        <p:spPr>
          <a:xfrm>
            <a:off x="9186863" y="3726894"/>
            <a:ext cx="1885236" cy="1012508"/>
          </a:xfrm>
          <a:prstGeom prst="rect">
            <a:avLst/>
          </a:prstGeom>
          <a:noFill/>
          <a:ln/>
        </p:spPr>
        <p:txBody>
          <a:bodyPr wrap="square" rtlCol="0" anchor="t"/>
          <a:lstStyle/>
          <a:p>
            <a:pPr marL="0" indent="0">
              <a:lnSpc>
                <a:spcPts val="1993"/>
              </a:lnSpc>
              <a:buNone/>
            </a:pPr>
            <a:r>
              <a:rPr lang="en-US" sz="1246" dirty="0">
                <a:solidFill>
                  <a:srgbClr val="454240"/>
                </a:solidFill>
                <a:latin typeface="DM Sans" pitchFamily="34" charset="0"/>
                <a:ea typeface="DM Sans" pitchFamily="34" charset="-122"/>
                <a:cs typeface="DM Sans" pitchFamily="34" charset="-120"/>
              </a:rPr>
              <a:t>Improved traffic flow, reduced congestion, and informed decision-making for drivers.</a:t>
            </a:r>
            <a:endParaRPr lang="en-US" sz="1246"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sp>
        <p:nvSpPr>
          <p:cNvPr id="4" name="Text 1"/>
          <p:cNvSpPr/>
          <p:nvPr/>
        </p:nvSpPr>
        <p:spPr>
          <a:xfrm>
            <a:off x="2037993" y="4456628"/>
            <a:ext cx="5615940" cy="694373"/>
          </a:xfrm>
          <a:prstGeom prst="rect">
            <a:avLst/>
          </a:prstGeom>
          <a:noFill/>
          <a:ln/>
        </p:spPr>
        <p:txBody>
          <a:bodyPr wrap="non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Crowdsourced Data</a:t>
            </a:r>
            <a:endParaRPr lang="en-US" sz="4374" dirty="0"/>
          </a:p>
        </p:txBody>
      </p:sp>
      <p:sp>
        <p:nvSpPr>
          <p:cNvPr id="5" name="Text 2"/>
          <p:cNvSpPr/>
          <p:nvPr/>
        </p:nvSpPr>
        <p:spPr>
          <a:xfrm>
            <a:off x="2037993" y="5484257"/>
            <a:ext cx="10554414" cy="1066205"/>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Explore the power of crowdsourced data by developing a mobile app that allows users to report real-time traffic conditions, complementing traditional data sources for more comprehensive traffic management.</a:t>
            </a:r>
            <a:endParaRPr lang="en-US" sz="1750" dirty="0"/>
          </a:p>
        </p:txBody>
      </p:sp>
      <p:pic>
        <p:nvPicPr>
          <p:cNvPr id="6" name="Image 1" descr="preencoded.png"/>
          <p:cNvPicPr>
            <a:picLocks noChangeAspect="1"/>
          </p:cNvPicPr>
          <p:nvPr/>
        </p:nvPicPr>
        <p:blipFill>
          <a:blip r:embed="rId4"/>
          <a:stretch>
            <a:fillRect/>
          </a:stretch>
        </p:blipFill>
        <p:spPr>
          <a:xfrm>
            <a:off x="0" y="0"/>
            <a:ext cx="14630400" cy="277749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9644">
            <a:solidFill>
              <a:srgbClr val="E5E0DF"/>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1944172"/>
          </a:xfrm>
          <a:prstGeom prst="rect">
            <a:avLst/>
          </a:prstGeom>
        </p:spPr>
      </p:pic>
      <p:sp>
        <p:nvSpPr>
          <p:cNvPr id="5" name="Text 1"/>
          <p:cNvSpPr/>
          <p:nvPr/>
        </p:nvSpPr>
        <p:spPr>
          <a:xfrm>
            <a:off x="3621167" y="2441138"/>
            <a:ext cx="4297680" cy="486013"/>
          </a:xfrm>
          <a:prstGeom prst="rect">
            <a:avLst/>
          </a:prstGeom>
          <a:noFill/>
          <a:ln/>
        </p:spPr>
        <p:txBody>
          <a:bodyPr wrap="none" rtlCol="0" anchor="t"/>
          <a:lstStyle/>
          <a:p>
            <a:pPr marL="0" indent="0">
              <a:lnSpc>
                <a:spcPts val="3827"/>
              </a:lnSpc>
              <a:buNone/>
            </a:pPr>
            <a:r>
              <a:rPr lang="en-US" sz="3062" dirty="0">
                <a:solidFill>
                  <a:srgbClr val="5C4E3D"/>
                </a:solidFill>
                <a:latin typeface="Libre Baskerville" pitchFamily="34" charset="0"/>
                <a:ea typeface="Libre Baskerville" pitchFamily="34" charset="-122"/>
                <a:cs typeface="Libre Baskerville" pitchFamily="34" charset="-120"/>
              </a:rPr>
              <a:t>Congestion Detection</a:t>
            </a:r>
            <a:endParaRPr lang="en-US" sz="3062" dirty="0"/>
          </a:p>
        </p:txBody>
      </p:sp>
      <p:sp>
        <p:nvSpPr>
          <p:cNvPr id="6" name="Shape 2"/>
          <p:cNvSpPr/>
          <p:nvPr/>
        </p:nvSpPr>
        <p:spPr>
          <a:xfrm>
            <a:off x="3621167" y="3281839"/>
            <a:ext cx="349925" cy="349925"/>
          </a:xfrm>
          <a:prstGeom prst="roundRect">
            <a:avLst>
              <a:gd name="adj" fmla="val 20002"/>
            </a:avLst>
          </a:prstGeom>
          <a:solidFill>
            <a:srgbClr val="F7EDD4"/>
          </a:solidFill>
          <a:ln w="9644">
            <a:solidFill>
              <a:srgbClr val="EFDBA9"/>
            </a:solidFill>
            <a:prstDash val="solid"/>
          </a:ln>
        </p:spPr>
        <p:txBody>
          <a:bodyPr/>
          <a:lstStyle/>
          <a:p>
            <a:endParaRPr lang="en-IN"/>
          </a:p>
        </p:txBody>
      </p:sp>
      <p:sp>
        <p:nvSpPr>
          <p:cNvPr id="7" name="Text 3"/>
          <p:cNvSpPr/>
          <p:nvPr/>
        </p:nvSpPr>
        <p:spPr>
          <a:xfrm>
            <a:off x="3742730" y="3310890"/>
            <a:ext cx="106680" cy="291703"/>
          </a:xfrm>
          <a:prstGeom prst="rect">
            <a:avLst/>
          </a:prstGeom>
          <a:noFill/>
          <a:ln/>
        </p:spPr>
        <p:txBody>
          <a:bodyPr wrap="none" rtlCol="0" anchor="t"/>
          <a:lstStyle/>
          <a:p>
            <a:pPr marL="0" indent="0" algn="ctr">
              <a:lnSpc>
                <a:spcPts val="2296"/>
              </a:lnSpc>
              <a:buNone/>
            </a:pPr>
            <a:r>
              <a:rPr lang="en-US" sz="1837" dirty="0">
                <a:solidFill>
                  <a:srgbClr val="454240"/>
                </a:solidFill>
                <a:latin typeface="Libre Baskerville" pitchFamily="34" charset="0"/>
                <a:ea typeface="Libre Baskerville" pitchFamily="34" charset="-122"/>
                <a:cs typeface="Libre Baskerville" pitchFamily="34" charset="-120"/>
              </a:rPr>
              <a:t>1</a:t>
            </a:r>
            <a:endParaRPr lang="en-US" sz="1837" dirty="0"/>
          </a:p>
        </p:txBody>
      </p:sp>
      <p:sp>
        <p:nvSpPr>
          <p:cNvPr id="8" name="Text 4"/>
          <p:cNvSpPr/>
          <p:nvPr/>
        </p:nvSpPr>
        <p:spPr>
          <a:xfrm>
            <a:off x="4126587" y="3335298"/>
            <a:ext cx="1555313" cy="243007"/>
          </a:xfrm>
          <a:prstGeom prst="rect">
            <a:avLst/>
          </a:prstGeom>
          <a:noFill/>
          <a:ln/>
        </p:spPr>
        <p:txBody>
          <a:bodyPr wrap="none" rtlCol="0" anchor="t"/>
          <a:lstStyle/>
          <a:p>
            <a:pPr marL="0" indent="0">
              <a:lnSpc>
                <a:spcPts val="1914"/>
              </a:lnSpc>
              <a:buNone/>
            </a:pPr>
            <a:r>
              <a:rPr lang="en-US" sz="1531" dirty="0">
                <a:solidFill>
                  <a:srgbClr val="454240"/>
                </a:solidFill>
                <a:latin typeface="Libre Baskerville" pitchFamily="34" charset="0"/>
                <a:ea typeface="Libre Baskerville" pitchFamily="34" charset="-122"/>
                <a:cs typeface="Libre Baskerville" pitchFamily="34" charset="-120"/>
              </a:rPr>
              <a:t>Description</a:t>
            </a:r>
            <a:endParaRPr lang="en-US" sz="1531" dirty="0"/>
          </a:p>
        </p:txBody>
      </p:sp>
      <p:sp>
        <p:nvSpPr>
          <p:cNvPr id="9" name="Text 5"/>
          <p:cNvSpPr/>
          <p:nvPr/>
        </p:nvSpPr>
        <p:spPr>
          <a:xfrm>
            <a:off x="4126587" y="3733800"/>
            <a:ext cx="1853565" cy="994886"/>
          </a:xfrm>
          <a:prstGeom prst="rect">
            <a:avLst/>
          </a:prstGeom>
          <a:noFill/>
          <a:ln/>
        </p:spPr>
        <p:txBody>
          <a:bodyPr wrap="square" rtlCol="0" anchor="t"/>
          <a:lstStyle/>
          <a:p>
            <a:pPr marL="0" indent="0">
              <a:lnSpc>
                <a:spcPts val="1960"/>
              </a:lnSpc>
              <a:buNone/>
            </a:pPr>
            <a:r>
              <a:rPr lang="en-US" sz="1225" dirty="0">
                <a:solidFill>
                  <a:srgbClr val="454240"/>
                </a:solidFill>
                <a:latin typeface="DM Sans" pitchFamily="34" charset="0"/>
                <a:ea typeface="DM Sans" pitchFamily="34" charset="-122"/>
                <a:cs typeface="DM Sans" pitchFamily="34" charset="-120"/>
              </a:rPr>
              <a:t>Employ congestion detection with traffic speed sensors and inductive loop detectors.</a:t>
            </a:r>
            <a:endParaRPr lang="en-US" sz="1225" dirty="0"/>
          </a:p>
        </p:txBody>
      </p:sp>
      <p:sp>
        <p:nvSpPr>
          <p:cNvPr id="10" name="Shape 6"/>
          <p:cNvSpPr/>
          <p:nvPr/>
        </p:nvSpPr>
        <p:spPr>
          <a:xfrm>
            <a:off x="6135648" y="3281839"/>
            <a:ext cx="349925" cy="349925"/>
          </a:xfrm>
          <a:prstGeom prst="roundRect">
            <a:avLst>
              <a:gd name="adj" fmla="val 20002"/>
            </a:avLst>
          </a:prstGeom>
          <a:solidFill>
            <a:srgbClr val="F7EDD4"/>
          </a:solidFill>
          <a:ln w="9644">
            <a:solidFill>
              <a:srgbClr val="EFDBA9"/>
            </a:solidFill>
            <a:prstDash val="solid"/>
          </a:ln>
        </p:spPr>
        <p:txBody>
          <a:bodyPr/>
          <a:lstStyle/>
          <a:p>
            <a:endParaRPr lang="en-IN"/>
          </a:p>
        </p:txBody>
      </p:sp>
      <p:sp>
        <p:nvSpPr>
          <p:cNvPr id="11" name="Text 7"/>
          <p:cNvSpPr/>
          <p:nvPr/>
        </p:nvSpPr>
        <p:spPr>
          <a:xfrm>
            <a:off x="6238161" y="3310890"/>
            <a:ext cx="144780" cy="291703"/>
          </a:xfrm>
          <a:prstGeom prst="rect">
            <a:avLst/>
          </a:prstGeom>
          <a:noFill/>
          <a:ln/>
        </p:spPr>
        <p:txBody>
          <a:bodyPr wrap="none" rtlCol="0" anchor="t"/>
          <a:lstStyle/>
          <a:p>
            <a:pPr marL="0" indent="0" algn="ctr">
              <a:lnSpc>
                <a:spcPts val="2296"/>
              </a:lnSpc>
              <a:buNone/>
            </a:pPr>
            <a:r>
              <a:rPr lang="en-US" sz="1837" dirty="0">
                <a:solidFill>
                  <a:srgbClr val="454240"/>
                </a:solidFill>
                <a:latin typeface="Libre Baskerville" pitchFamily="34" charset="0"/>
                <a:ea typeface="Libre Baskerville" pitchFamily="34" charset="-122"/>
                <a:cs typeface="Libre Baskerville" pitchFamily="34" charset="-120"/>
              </a:rPr>
              <a:t>2</a:t>
            </a:r>
            <a:endParaRPr lang="en-US" sz="1837" dirty="0"/>
          </a:p>
        </p:txBody>
      </p:sp>
      <p:sp>
        <p:nvSpPr>
          <p:cNvPr id="12" name="Text 8"/>
          <p:cNvSpPr/>
          <p:nvPr/>
        </p:nvSpPr>
        <p:spPr>
          <a:xfrm>
            <a:off x="6641068" y="3335298"/>
            <a:ext cx="1555313" cy="243007"/>
          </a:xfrm>
          <a:prstGeom prst="rect">
            <a:avLst/>
          </a:prstGeom>
          <a:noFill/>
          <a:ln/>
        </p:spPr>
        <p:txBody>
          <a:bodyPr wrap="none" rtlCol="0" anchor="t"/>
          <a:lstStyle/>
          <a:p>
            <a:pPr marL="0" indent="0">
              <a:lnSpc>
                <a:spcPts val="1914"/>
              </a:lnSpc>
              <a:buNone/>
            </a:pPr>
            <a:r>
              <a:rPr lang="en-US" sz="1531" dirty="0">
                <a:solidFill>
                  <a:srgbClr val="454240"/>
                </a:solidFill>
                <a:latin typeface="Libre Baskerville" pitchFamily="34" charset="0"/>
                <a:ea typeface="Libre Baskerville" pitchFamily="34" charset="-122"/>
                <a:cs typeface="Libre Baskerville" pitchFamily="34" charset="-120"/>
              </a:rPr>
              <a:t>Components</a:t>
            </a:r>
            <a:endParaRPr lang="en-US" sz="1531" dirty="0"/>
          </a:p>
        </p:txBody>
      </p:sp>
      <p:sp>
        <p:nvSpPr>
          <p:cNvPr id="13" name="Text 9"/>
          <p:cNvSpPr/>
          <p:nvPr/>
        </p:nvSpPr>
        <p:spPr>
          <a:xfrm>
            <a:off x="6889790" y="3753207"/>
            <a:ext cx="1604843" cy="746165"/>
          </a:xfrm>
          <a:prstGeom prst="rect">
            <a:avLst/>
          </a:prstGeom>
          <a:noFill/>
          <a:ln/>
        </p:spPr>
        <p:txBody>
          <a:bodyPr wrap="square" rtlCol="0" anchor="t"/>
          <a:lstStyle/>
          <a:p>
            <a:pPr marL="342900" indent="-342900" algn="l">
              <a:lnSpc>
                <a:spcPts val="1960"/>
              </a:lnSpc>
              <a:buSzPct val="100000"/>
              <a:buChar char="•"/>
            </a:pPr>
            <a:r>
              <a:rPr lang="en-US" sz="1225" dirty="0">
                <a:solidFill>
                  <a:srgbClr val="454240"/>
                </a:solidFill>
                <a:latin typeface="DM Sans" pitchFamily="34" charset="0"/>
                <a:ea typeface="DM Sans" pitchFamily="34" charset="-122"/>
                <a:cs typeface="DM Sans" pitchFamily="34" charset="-120"/>
              </a:rPr>
              <a:t>Sensors: Traffic speed sensors, inductive loop detectors</a:t>
            </a:r>
            <a:endParaRPr lang="en-US" sz="1225" dirty="0"/>
          </a:p>
        </p:txBody>
      </p:sp>
      <p:sp>
        <p:nvSpPr>
          <p:cNvPr id="14" name="Text 10"/>
          <p:cNvSpPr/>
          <p:nvPr/>
        </p:nvSpPr>
        <p:spPr>
          <a:xfrm>
            <a:off x="6889790" y="4561523"/>
            <a:ext cx="1604843" cy="497443"/>
          </a:xfrm>
          <a:prstGeom prst="rect">
            <a:avLst/>
          </a:prstGeom>
          <a:noFill/>
          <a:ln/>
        </p:spPr>
        <p:txBody>
          <a:bodyPr wrap="square" rtlCol="0" anchor="t"/>
          <a:lstStyle/>
          <a:p>
            <a:pPr marL="342900" indent="-342900" algn="l">
              <a:lnSpc>
                <a:spcPts val="1960"/>
              </a:lnSpc>
              <a:buSzPct val="100000"/>
              <a:buChar char="•"/>
            </a:pPr>
            <a:r>
              <a:rPr lang="en-US" sz="1225" dirty="0">
                <a:solidFill>
                  <a:srgbClr val="454240"/>
                </a:solidFill>
                <a:latin typeface="DM Sans" pitchFamily="34" charset="0"/>
                <a:ea typeface="DM Sans" pitchFamily="34" charset="-122"/>
                <a:cs typeface="DM Sans" pitchFamily="34" charset="-120"/>
              </a:rPr>
              <a:t>Connectivity: Cellular and Wi-Fi</a:t>
            </a:r>
            <a:endParaRPr lang="en-US" sz="1225" dirty="0"/>
          </a:p>
        </p:txBody>
      </p:sp>
      <p:sp>
        <p:nvSpPr>
          <p:cNvPr id="15" name="Text 11"/>
          <p:cNvSpPr/>
          <p:nvPr/>
        </p:nvSpPr>
        <p:spPr>
          <a:xfrm>
            <a:off x="6889790" y="5121116"/>
            <a:ext cx="1604843" cy="994886"/>
          </a:xfrm>
          <a:prstGeom prst="rect">
            <a:avLst/>
          </a:prstGeom>
          <a:noFill/>
          <a:ln/>
        </p:spPr>
        <p:txBody>
          <a:bodyPr wrap="square" rtlCol="0" anchor="t"/>
          <a:lstStyle/>
          <a:p>
            <a:pPr marL="342900" indent="-342900" algn="l">
              <a:lnSpc>
                <a:spcPts val="1960"/>
              </a:lnSpc>
              <a:buSzPct val="100000"/>
              <a:buChar char="•"/>
            </a:pPr>
            <a:r>
              <a:rPr lang="en-US" sz="1225" dirty="0">
                <a:solidFill>
                  <a:srgbClr val="454240"/>
                </a:solidFill>
                <a:latin typeface="DM Sans" pitchFamily="34" charset="0"/>
                <a:ea typeface="DM Sans" pitchFamily="34" charset="-122"/>
                <a:cs typeface="DM Sans" pitchFamily="34" charset="-120"/>
              </a:rPr>
              <a:t>Cloud (Azure IoT Hub): Data aggregation and analysis</a:t>
            </a:r>
            <a:endParaRPr lang="en-US" sz="1225" dirty="0"/>
          </a:p>
        </p:txBody>
      </p:sp>
      <p:sp>
        <p:nvSpPr>
          <p:cNvPr id="16" name="Text 12"/>
          <p:cNvSpPr/>
          <p:nvPr/>
        </p:nvSpPr>
        <p:spPr>
          <a:xfrm>
            <a:off x="6889790" y="6178153"/>
            <a:ext cx="1604843" cy="746165"/>
          </a:xfrm>
          <a:prstGeom prst="rect">
            <a:avLst/>
          </a:prstGeom>
          <a:noFill/>
          <a:ln/>
        </p:spPr>
        <p:txBody>
          <a:bodyPr wrap="square" rtlCol="0" anchor="t"/>
          <a:lstStyle/>
          <a:p>
            <a:pPr marL="342900" indent="-342900" algn="l">
              <a:lnSpc>
                <a:spcPts val="1960"/>
              </a:lnSpc>
              <a:buSzPct val="100000"/>
              <a:buChar char="•"/>
            </a:pPr>
            <a:r>
              <a:rPr lang="en-US" sz="1225" dirty="0">
                <a:solidFill>
                  <a:srgbClr val="454240"/>
                </a:solidFill>
                <a:latin typeface="DM Sans" pitchFamily="34" charset="0"/>
                <a:ea typeface="DM Sans" pitchFamily="34" charset="-122"/>
                <a:cs typeface="DM Sans" pitchFamily="34" charset="-120"/>
              </a:rPr>
              <a:t>Protocol: MQTT for real-time data transfer</a:t>
            </a:r>
            <a:endParaRPr lang="en-US" sz="1225" dirty="0"/>
          </a:p>
        </p:txBody>
      </p:sp>
      <p:sp>
        <p:nvSpPr>
          <p:cNvPr id="17" name="Text 13"/>
          <p:cNvSpPr/>
          <p:nvPr/>
        </p:nvSpPr>
        <p:spPr>
          <a:xfrm>
            <a:off x="6889790" y="6986468"/>
            <a:ext cx="1604843" cy="746165"/>
          </a:xfrm>
          <a:prstGeom prst="rect">
            <a:avLst/>
          </a:prstGeom>
          <a:noFill/>
          <a:ln/>
        </p:spPr>
        <p:txBody>
          <a:bodyPr wrap="square" rtlCol="0" anchor="t"/>
          <a:lstStyle/>
          <a:p>
            <a:pPr marL="342900" indent="-342900" algn="l">
              <a:lnSpc>
                <a:spcPts val="1960"/>
              </a:lnSpc>
              <a:buSzPct val="100000"/>
              <a:buChar char="•"/>
            </a:pPr>
            <a:r>
              <a:rPr lang="en-US" sz="1225" dirty="0">
                <a:solidFill>
                  <a:srgbClr val="454240"/>
                </a:solidFill>
                <a:latin typeface="DM Sans" pitchFamily="34" charset="0"/>
                <a:ea typeface="DM Sans" pitchFamily="34" charset="-122"/>
                <a:cs typeface="DM Sans" pitchFamily="34" charset="-120"/>
              </a:rPr>
              <a:t>Data Processing: Raspberry Pi for congestion analysis</a:t>
            </a:r>
            <a:endParaRPr lang="en-US" sz="1225" dirty="0"/>
          </a:p>
        </p:txBody>
      </p:sp>
      <p:sp>
        <p:nvSpPr>
          <p:cNvPr id="18" name="Shape 14"/>
          <p:cNvSpPr/>
          <p:nvPr/>
        </p:nvSpPr>
        <p:spPr>
          <a:xfrm>
            <a:off x="8650129" y="3281839"/>
            <a:ext cx="349925" cy="349925"/>
          </a:xfrm>
          <a:prstGeom prst="roundRect">
            <a:avLst>
              <a:gd name="adj" fmla="val 20002"/>
            </a:avLst>
          </a:prstGeom>
          <a:solidFill>
            <a:srgbClr val="F7EDD4"/>
          </a:solidFill>
          <a:ln w="9644">
            <a:solidFill>
              <a:srgbClr val="EFDBA9"/>
            </a:solidFill>
            <a:prstDash val="solid"/>
          </a:ln>
        </p:spPr>
        <p:txBody>
          <a:bodyPr/>
          <a:lstStyle/>
          <a:p>
            <a:endParaRPr lang="en-IN"/>
          </a:p>
        </p:txBody>
      </p:sp>
      <p:sp>
        <p:nvSpPr>
          <p:cNvPr id="19" name="Text 15"/>
          <p:cNvSpPr/>
          <p:nvPr/>
        </p:nvSpPr>
        <p:spPr>
          <a:xfrm>
            <a:off x="8752642" y="3310890"/>
            <a:ext cx="144780" cy="291703"/>
          </a:xfrm>
          <a:prstGeom prst="rect">
            <a:avLst/>
          </a:prstGeom>
          <a:noFill/>
          <a:ln/>
        </p:spPr>
        <p:txBody>
          <a:bodyPr wrap="none" rtlCol="0" anchor="t"/>
          <a:lstStyle/>
          <a:p>
            <a:pPr marL="0" indent="0" algn="ctr">
              <a:lnSpc>
                <a:spcPts val="2296"/>
              </a:lnSpc>
              <a:buNone/>
            </a:pPr>
            <a:r>
              <a:rPr lang="en-US" sz="1837" dirty="0">
                <a:solidFill>
                  <a:srgbClr val="454240"/>
                </a:solidFill>
                <a:latin typeface="Libre Baskerville" pitchFamily="34" charset="0"/>
                <a:ea typeface="Libre Baskerville" pitchFamily="34" charset="-122"/>
                <a:cs typeface="Libre Baskerville" pitchFamily="34" charset="-120"/>
              </a:rPr>
              <a:t>3</a:t>
            </a:r>
            <a:endParaRPr lang="en-US" sz="1837" dirty="0"/>
          </a:p>
        </p:txBody>
      </p:sp>
      <p:sp>
        <p:nvSpPr>
          <p:cNvPr id="20" name="Text 16"/>
          <p:cNvSpPr/>
          <p:nvPr/>
        </p:nvSpPr>
        <p:spPr>
          <a:xfrm>
            <a:off x="9155549" y="3335298"/>
            <a:ext cx="1555313" cy="243007"/>
          </a:xfrm>
          <a:prstGeom prst="rect">
            <a:avLst/>
          </a:prstGeom>
          <a:noFill/>
          <a:ln/>
        </p:spPr>
        <p:txBody>
          <a:bodyPr wrap="none" rtlCol="0" anchor="t"/>
          <a:lstStyle/>
          <a:p>
            <a:pPr marL="0" indent="0">
              <a:lnSpc>
                <a:spcPts val="1914"/>
              </a:lnSpc>
              <a:buNone/>
            </a:pPr>
            <a:r>
              <a:rPr lang="en-US" sz="1531" dirty="0">
                <a:solidFill>
                  <a:srgbClr val="454240"/>
                </a:solidFill>
                <a:latin typeface="Libre Baskerville" pitchFamily="34" charset="0"/>
                <a:ea typeface="Libre Baskerville" pitchFamily="34" charset="-122"/>
                <a:cs typeface="Libre Baskerville" pitchFamily="34" charset="-120"/>
              </a:rPr>
              <a:t>Benefits</a:t>
            </a:r>
            <a:endParaRPr lang="en-US" sz="1531" dirty="0"/>
          </a:p>
        </p:txBody>
      </p:sp>
      <p:sp>
        <p:nvSpPr>
          <p:cNvPr id="21" name="Text 17"/>
          <p:cNvSpPr/>
          <p:nvPr/>
        </p:nvSpPr>
        <p:spPr>
          <a:xfrm>
            <a:off x="9155549" y="3733800"/>
            <a:ext cx="1853565" cy="994886"/>
          </a:xfrm>
          <a:prstGeom prst="rect">
            <a:avLst/>
          </a:prstGeom>
          <a:noFill/>
          <a:ln/>
        </p:spPr>
        <p:txBody>
          <a:bodyPr wrap="square" rtlCol="0" anchor="t"/>
          <a:lstStyle/>
          <a:p>
            <a:pPr marL="0" indent="0">
              <a:lnSpc>
                <a:spcPts val="1960"/>
              </a:lnSpc>
              <a:buNone/>
            </a:pPr>
            <a:r>
              <a:rPr lang="en-US" sz="1225" dirty="0">
                <a:solidFill>
                  <a:srgbClr val="454240"/>
                </a:solidFill>
                <a:latin typeface="DM Sans" pitchFamily="34" charset="0"/>
                <a:ea typeface="DM Sans" pitchFamily="34" charset="-122"/>
                <a:cs typeface="DM Sans" pitchFamily="34" charset="-120"/>
              </a:rPr>
              <a:t>Early congestion detection, quicker incident response, and reduced traffic delays.</a:t>
            </a:r>
            <a:endParaRPr lang="en-US" sz="1225"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sp>
        <p:nvSpPr>
          <p:cNvPr id="4" name="Text 1"/>
          <p:cNvSpPr/>
          <p:nvPr/>
        </p:nvSpPr>
        <p:spPr>
          <a:xfrm>
            <a:off x="2037993" y="1312069"/>
            <a:ext cx="8869680" cy="694373"/>
          </a:xfrm>
          <a:prstGeom prst="rect">
            <a:avLst/>
          </a:prstGeom>
          <a:noFill/>
          <a:ln/>
        </p:spPr>
        <p:txBody>
          <a:bodyPr wrap="non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Congestion Detection Methods</a:t>
            </a:r>
            <a:endParaRPr lang="en-US" sz="4374" dirty="0"/>
          </a:p>
        </p:txBody>
      </p:sp>
      <p:sp>
        <p:nvSpPr>
          <p:cNvPr id="5" name="Shape 2"/>
          <p:cNvSpPr/>
          <p:nvPr/>
        </p:nvSpPr>
        <p:spPr>
          <a:xfrm>
            <a:off x="7293054" y="2450783"/>
            <a:ext cx="44410" cy="4466630"/>
          </a:xfrm>
          <a:prstGeom prst="rect">
            <a:avLst/>
          </a:prstGeom>
          <a:solidFill>
            <a:srgbClr val="EFDBA9"/>
          </a:solidFill>
          <a:ln/>
        </p:spPr>
        <p:txBody>
          <a:bodyPr/>
          <a:lstStyle/>
          <a:p>
            <a:endParaRPr lang="en-IN"/>
          </a:p>
        </p:txBody>
      </p:sp>
      <p:sp>
        <p:nvSpPr>
          <p:cNvPr id="6" name="Shape 3"/>
          <p:cNvSpPr/>
          <p:nvPr/>
        </p:nvSpPr>
        <p:spPr>
          <a:xfrm>
            <a:off x="7565172" y="2852083"/>
            <a:ext cx="777597" cy="44410"/>
          </a:xfrm>
          <a:prstGeom prst="rect">
            <a:avLst/>
          </a:prstGeom>
          <a:solidFill>
            <a:srgbClr val="EFDBA9"/>
          </a:solidFill>
          <a:ln/>
        </p:spPr>
        <p:txBody>
          <a:bodyPr/>
          <a:lstStyle/>
          <a:p>
            <a:endParaRPr lang="en-IN"/>
          </a:p>
        </p:txBody>
      </p:sp>
      <p:sp>
        <p:nvSpPr>
          <p:cNvPr id="7" name="Shape 4"/>
          <p:cNvSpPr/>
          <p:nvPr/>
        </p:nvSpPr>
        <p:spPr>
          <a:xfrm>
            <a:off x="7065228" y="2624376"/>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8" name="Text 5"/>
          <p:cNvSpPr/>
          <p:nvPr/>
        </p:nvSpPr>
        <p:spPr>
          <a:xfrm>
            <a:off x="7238940" y="2666048"/>
            <a:ext cx="15240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1</a:t>
            </a:r>
            <a:endParaRPr lang="en-US" sz="2624" dirty="0"/>
          </a:p>
        </p:txBody>
      </p:sp>
      <p:sp>
        <p:nvSpPr>
          <p:cNvPr id="9" name="Text 6"/>
          <p:cNvSpPr/>
          <p:nvPr/>
        </p:nvSpPr>
        <p:spPr>
          <a:xfrm>
            <a:off x="8537258" y="2672953"/>
            <a:ext cx="4055150" cy="694373"/>
          </a:xfrm>
          <a:prstGeom prst="rect">
            <a:avLst/>
          </a:prstGeom>
          <a:noFill/>
          <a:ln/>
        </p:spPr>
        <p:txBody>
          <a:bodyPr wrap="square" rtlCol="0" anchor="t"/>
          <a:lstStyle/>
          <a:p>
            <a:pPr marL="0" indent="0" algn="l">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Machine Learning Algorithms</a:t>
            </a:r>
            <a:endParaRPr lang="en-US" sz="2187" dirty="0"/>
          </a:p>
        </p:txBody>
      </p:sp>
      <p:sp>
        <p:nvSpPr>
          <p:cNvPr id="10" name="Text 7"/>
          <p:cNvSpPr/>
          <p:nvPr/>
        </p:nvSpPr>
        <p:spPr>
          <a:xfrm>
            <a:off x="8537258" y="3589496"/>
            <a:ext cx="4055150" cy="1777008"/>
          </a:xfrm>
          <a:prstGeom prst="rect">
            <a:avLst/>
          </a:prstGeom>
          <a:noFill/>
          <a:ln/>
        </p:spPr>
        <p:txBody>
          <a:bodyPr wrap="square" rtlCol="0" anchor="t"/>
          <a:lstStyle/>
          <a:p>
            <a:pPr marL="0" indent="0" algn="l">
              <a:lnSpc>
                <a:spcPts val="2799"/>
              </a:lnSpc>
              <a:buNone/>
            </a:pPr>
            <a:r>
              <a:rPr lang="en-US" sz="1750" dirty="0">
                <a:solidFill>
                  <a:srgbClr val="454240"/>
                </a:solidFill>
                <a:latin typeface="DM Sans" pitchFamily="34" charset="0"/>
                <a:ea typeface="DM Sans" pitchFamily="34" charset="-122"/>
                <a:cs typeface="DM Sans" pitchFamily="34" charset="-120"/>
              </a:rPr>
              <a:t>Implement machine learning algorithms to detect congestion based on traffic flow data and social media sentiment analysis, enabling proactive traffic management strategies.</a:t>
            </a:r>
            <a:endParaRPr lang="en-US" sz="1750" dirty="0"/>
          </a:p>
        </p:txBody>
      </p:sp>
      <p:sp>
        <p:nvSpPr>
          <p:cNvPr id="11" name="Shape 8"/>
          <p:cNvSpPr/>
          <p:nvPr/>
        </p:nvSpPr>
        <p:spPr>
          <a:xfrm>
            <a:off x="6287631" y="3962936"/>
            <a:ext cx="777597" cy="44410"/>
          </a:xfrm>
          <a:prstGeom prst="rect">
            <a:avLst/>
          </a:prstGeom>
          <a:solidFill>
            <a:srgbClr val="EFDBA9"/>
          </a:solidFill>
          <a:ln/>
        </p:spPr>
        <p:txBody>
          <a:bodyPr/>
          <a:lstStyle/>
          <a:p>
            <a:endParaRPr lang="en-IN"/>
          </a:p>
        </p:txBody>
      </p:sp>
      <p:sp>
        <p:nvSpPr>
          <p:cNvPr id="12" name="Shape 9"/>
          <p:cNvSpPr/>
          <p:nvPr/>
        </p:nvSpPr>
        <p:spPr>
          <a:xfrm>
            <a:off x="7065228" y="3735229"/>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13" name="Text 10"/>
          <p:cNvSpPr/>
          <p:nvPr/>
        </p:nvSpPr>
        <p:spPr>
          <a:xfrm>
            <a:off x="7212270" y="3776901"/>
            <a:ext cx="20574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2</a:t>
            </a:r>
            <a:endParaRPr lang="en-US" sz="2624" dirty="0"/>
          </a:p>
        </p:txBody>
      </p:sp>
      <p:sp>
        <p:nvSpPr>
          <p:cNvPr id="14" name="Text 11"/>
          <p:cNvSpPr/>
          <p:nvPr/>
        </p:nvSpPr>
        <p:spPr>
          <a:xfrm>
            <a:off x="2092643" y="3783806"/>
            <a:ext cx="4000500" cy="347186"/>
          </a:xfrm>
          <a:prstGeom prst="rect">
            <a:avLst/>
          </a:prstGeom>
          <a:noFill/>
          <a:ln/>
        </p:spPr>
        <p:txBody>
          <a:bodyPr wrap="none" rtlCol="0" anchor="t"/>
          <a:lstStyle/>
          <a:p>
            <a:pPr marL="0" indent="0" algn="r">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Predictive Congestion Alerts</a:t>
            </a:r>
            <a:endParaRPr lang="en-US" sz="2187" dirty="0"/>
          </a:p>
        </p:txBody>
      </p:sp>
      <p:sp>
        <p:nvSpPr>
          <p:cNvPr id="15" name="Text 12"/>
          <p:cNvSpPr/>
          <p:nvPr/>
        </p:nvSpPr>
        <p:spPr>
          <a:xfrm>
            <a:off x="2037993" y="4353163"/>
            <a:ext cx="4055150" cy="1421606"/>
          </a:xfrm>
          <a:prstGeom prst="rect">
            <a:avLst/>
          </a:prstGeom>
          <a:noFill/>
          <a:ln/>
        </p:spPr>
        <p:txBody>
          <a:bodyPr wrap="square" rtlCol="0" anchor="t"/>
          <a:lstStyle/>
          <a:p>
            <a:pPr marL="0" indent="0" algn="r">
              <a:lnSpc>
                <a:spcPts val="2799"/>
              </a:lnSpc>
              <a:buNone/>
            </a:pPr>
            <a:r>
              <a:rPr lang="en-US" sz="1750" dirty="0">
                <a:solidFill>
                  <a:srgbClr val="454240"/>
                </a:solidFill>
                <a:latin typeface="DM Sans" pitchFamily="34" charset="0"/>
                <a:ea typeface="DM Sans" pitchFamily="34" charset="-122"/>
                <a:cs typeface="DM Sans" pitchFamily="34" charset="-120"/>
              </a:rPr>
              <a:t>Provide drivers with predictive congestion alerts through a mobile app, suggesting alternative routes to avoid potential traffic jams and delays.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0478">
            <a:solidFill>
              <a:srgbClr val="E5E0DF"/>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2106454"/>
          </a:xfrm>
          <a:prstGeom prst="rect">
            <a:avLst/>
          </a:prstGeom>
        </p:spPr>
      </p:pic>
      <p:sp>
        <p:nvSpPr>
          <p:cNvPr id="5" name="Text 1"/>
          <p:cNvSpPr/>
          <p:nvPr/>
        </p:nvSpPr>
        <p:spPr>
          <a:xfrm>
            <a:off x="3312795" y="2570202"/>
            <a:ext cx="4312920" cy="526613"/>
          </a:xfrm>
          <a:prstGeom prst="rect">
            <a:avLst/>
          </a:prstGeom>
          <a:noFill/>
          <a:ln/>
        </p:spPr>
        <p:txBody>
          <a:bodyPr wrap="none" rtlCol="0" anchor="t"/>
          <a:lstStyle/>
          <a:p>
            <a:pPr marL="0" indent="0">
              <a:lnSpc>
                <a:spcPts val="4147"/>
              </a:lnSpc>
              <a:buNone/>
            </a:pPr>
            <a:r>
              <a:rPr lang="en-US" sz="3317" dirty="0">
                <a:solidFill>
                  <a:srgbClr val="5C4E3D"/>
                </a:solidFill>
                <a:latin typeface="Libre Baskerville" pitchFamily="34" charset="0"/>
                <a:ea typeface="Libre Baskerville" pitchFamily="34" charset="-122"/>
                <a:cs typeface="Libre Baskerville" pitchFamily="34" charset="-120"/>
              </a:rPr>
              <a:t>Route Optimization</a:t>
            </a:r>
            <a:endParaRPr lang="en-US" sz="3317" dirty="0"/>
          </a:p>
        </p:txBody>
      </p:sp>
      <p:sp>
        <p:nvSpPr>
          <p:cNvPr id="6" name="Shape 2"/>
          <p:cNvSpPr/>
          <p:nvPr/>
        </p:nvSpPr>
        <p:spPr>
          <a:xfrm>
            <a:off x="3312795" y="3481268"/>
            <a:ext cx="379095" cy="379095"/>
          </a:xfrm>
          <a:prstGeom prst="roundRect">
            <a:avLst>
              <a:gd name="adj" fmla="val 20004"/>
            </a:avLst>
          </a:prstGeom>
          <a:solidFill>
            <a:srgbClr val="F7EDD4"/>
          </a:solidFill>
          <a:ln w="10478">
            <a:solidFill>
              <a:srgbClr val="EFDBA9"/>
            </a:solidFill>
            <a:prstDash val="solid"/>
          </a:ln>
        </p:spPr>
        <p:txBody>
          <a:bodyPr/>
          <a:lstStyle/>
          <a:p>
            <a:endParaRPr lang="en-IN"/>
          </a:p>
        </p:txBody>
      </p:sp>
      <p:sp>
        <p:nvSpPr>
          <p:cNvPr id="7" name="Text 3"/>
          <p:cNvSpPr/>
          <p:nvPr/>
        </p:nvSpPr>
        <p:spPr>
          <a:xfrm>
            <a:off x="3445193" y="3512820"/>
            <a:ext cx="114300" cy="315873"/>
          </a:xfrm>
          <a:prstGeom prst="rect">
            <a:avLst/>
          </a:prstGeom>
          <a:noFill/>
          <a:ln/>
        </p:spPr>
        <p:txBody>
          <a:bodyPr wrap="none" rtlCol="0" anchor="t"/>
          <a:lstStyle/>
          <a:p>
            <a:pPr marL="0" indent="0" algn="ctr">
              <a:lnSpc>
                <a:spcPts val="2488"/>
              </a:lnSpc>
              <a:buNone/>
            </a:pPr>
            <a:r>
              <a:rPr lang="en-US" sz="1990" dirty="0">
                <a:solidFill>
                  <a:srgbClr val="454240"/>
                </a:solidFill>
                <a:latin typeface="Libre Baskerville" pitchFamily="34" charset="0"/>
                <a:ea typeface="Libre Baskerville" pitchFamily="34" charset="-122"/>
                <a:cs typeface="Libre Baskerville" pitchFamily="34" charset="-120"/>
              </a:rPr>
              <a:t>1</a:t>
            </a:r>
            <a:endParaRPr lang="en-US" sz="1990" dirty="0"/>
          </a:p>
        </p:txBody>
      </p:sp>
      <p:sp>
        <p:nvSpPr>
          <p:cNvPr id="8" name="Text 4"/>
          <p:cNvSpPr/>
          <p:nvPr/>
        </p:nvSpPr>
        <p:spPr>
          <a:xfrm>
            <a:off x="3860363" y="3539133"/>
            <a:ext cx="1685211" cy="263247"/>
          </a:xfrm>
          <a:prstGeom prst="rect">
            <a:avLst/>
          </a:prstGeom>
          <a:noFill/>
          <a:ln/>
        </p:spPr>
        <p:txBody>
          <a:bodyPr wrap="none" rtlCol="0" anchor="t"/>
          <a:lstStyle/>
          <a:p>
            <a:pPr marL="0" indent="0">
              <a:lnSpc>
                <a:spcPts val="2073"/>
              </a:lnSpc>
              <a:buNone/>
            </a:pPr>
            <a:r>
              <a:rPr lang="en-US" sz="1659" dirty="0">
                <a:solidFill>
                  <a:srgbClr val="454240"/>
                </a:solidFill>
                <a:latin typeface="Libre Baskerville" pitchFamily="34" charset="0"/>
                <a:ea typeface="Libre Baskerville" pitchFamily="34" charset="-122"/>
                <a:cs typeface="Libre Baskerville" pitchFamily="34" charset="-120"/>
              </a:rPr>
              <a:t>Description</a:t>
            </a:r>
            <a:endParaRPr lang="en-US" sz="1659" dirty="0"/>
          </a:p>
        </p:txBody>
      </p:sp>
      <p:sp>
        <p:nvSpPr>
          <p:cNvPr id="9" name="Text 5"/>
          <p:cNvSpPr/>
          <p:nvPr/>
        </p:nvSpPr>
        <p:spPr>
          <a:xfrm>
            <a:off x="3860363" y="3970853"/>
            <a:ext cx="2008346" cy="539115"/>
          </a:xfrm>
          <a:prstGeom prst="rect">
            <a:avLst/>
          </a:prstGeom>
          <a:noFill/>
          <a:ln/>
        </p:spPr>
        <p:txBody>
          <a:bodyPr wrap="square" rtlCol="0" anchor="t"/>
          <a:lstStyle/>
          <a:p>
            <a:pPr marL="0" indent="0">
              <a:lnSpc>
                <a:spcPts val="2123"/>
              </a:lnSpc>
              <a:buNone/>
            </a:pPr>
            <a:r>
              <a:rPr lang="en-US" sz="1327" dirty="0">
                <a:solidFill>
                  <a:srgbClr val="454240"/>
                </a:solidFill>
                <a:latin typeface="DM Sans" pitchFamily="34" charset="0"/>
                <a:ea typeface="DM Sans" pitchFamily="34" charset="-122"/>
                <a:cs typeface="DM Sans" pitchFamily="34" charset="-120"/>
              </a:rPr>
              <a:t>Optimize routes based on real-time traffic data.</a:t>
            </a:r>
            <a:endParaRPr lang="en-US" sz="1327" dirty="0"/>
          </a:p>
        </p:txBody>
      </p:sp>
      <p:sp>
        <p:nvSpPr>
          <p:cNvPr id="10" name="Shape 6"/>
          <p:cNvSpPr/>
          <p:nvPr/>
        </p:nvSpPr>
        <p:spPr>
          <a:xfrm>
            <a:off x="6037183" y="3481268"/>
            <a:ext cx="379095" cy="379095"/>
          </a:xfrm>
          <a:prstGeom prst="roundRect">
            <a:avLst>
              <a:gd name="adj" fmla="val 20004"/>
            </a:avLst>
          </a:prstGeom>
          <a:solidFill>
            <a:srgbClr val="F7EDD4"/>
          </a:solidFill>
          <a:ln w="10478">
            <a:solidFill>
              <a:srgbClr val="EFDBA9"/>
            </a:solidFill>
            <a:prstDash val="solid"/>
          </a:ln>
        </p:spPr>
        <p:txBody>
          <a:bodyPr/>
          <a:lstStyle/>
          <a:p>
            <a:endParaRPr lang="en-IN"/>
          </a:p>
        </p:txBody>
      </p:sp>
      <p:sp>
        <p:nvSpPr>
          <p:cNvPr id="11" name="Text 7"/>
          <p:cNvSpPr/>
          <p:nvPr/>
        </p:nvSpPr>
        <p:spPr>
          <a:xfrm>
            <a:off x="6150531" y="3512820"/>
            <a:ext cx="152400" cy="315873"/>
          </a:xfrm>
          <a:prstGeom prst="rect">
            <a:avLst/>
          </a:prstGeom>
          <a:noFill/>
          <a:ln/>
        </p:spPr>
        <p:txBody>
          <a:bodyPr wrap="none" rtlCol="0" anchor="t"/>
          <a:lstStyle/>
          <a:p>
            <a:pPr marL="0" indent="0" algn="ctr">
              <a:lnSpc>
                <a:spcPts val="2488"/>
              </a:lnSpc>
              <a:buNone/>
            </a:pPr>
            <a:r>
              <a:rPr lang="en-US" sz="1990" dirty="0">
                <a:solidFill>
                  <a:srgbClr val="454240"/>
                </a:solidFill>
                <a:latin typeface="Libre Baskerville" pitchFamily="34" charset="0"/>
                <a:ea typeface="Libre Baskerville" pitchFamily="34" charset="-122"/>
                <a:cs typeface="Libre Baskerville" pitchFamily="34" charset="-120"/>
              </a:rPr>
              <a:t>2</a:t>
            </a:r>
            <a:endParaRPr lang="en-US" sz="1990" dirty="0"/>
          </a:p>
        </p:txBody>
      </p:sp>
      <p:sp>
        <p:nvSpPr>
          <p:cNvPr id="12" name="Text 8"/>
          <p:cNvSpPr/>
          <p:nvPr/>
        </p:nvSpPr>
        <p:spPr>
          <a:xfrm>
            <a:off x="6584752" y="3539133"/>
            <a:ext cx="1685211" cy="263247"/>
          </a:xfrm>
          <a:prstGeom prst="rect">
            <a:avLst/>
          </a:prstGeom>
          <a:noFill/>
          <a:ln/>
        </p:spPr>
        <p:txBody>
          <a:bodyPr wrap="none" rtlCol="0" anchor="t"/>
          <a:lstStyle/>
          <a:p>
            <a:pPr marL="0" indent="0">
              <a:lnSpc>
                <a:spcPts val="2073"/>
              </a:lnSpc>
              <a:buNone/>
            </a:pPr>
            <a:r>
              <a:rPr lang="en-US" sz="1659" dirty="0">
                <a:solidFill>
                  <a:srgbClr val="454240"/>
                </a:solidFill>
                <a:latin typeface="Libre Baskerville" pitchFamily="34" charset="0"/>
                <a:ea typeface="Libre Baskerville" pitchFamily="34" charset="-122"/>
                <a:cs typeface="Libre Baskerville" pitchFamily="34" charset="-120"/>
              </a:rPr>
              <a:t>Components</a:t>
            </a:r>
            <a:endParaRPr lang="en-US" sz="1659" dirty="0"/>
          </a:p>
        </p:txBody>
      </p:sp>
      <p:sp>
        <p:nvSpPr>
          <p:cNvPr id="13" name="Text 9"/>
          <p:cNvSpPr/>
          <p:nvPr/>
        </p:nvSpPr>
        <p:spPr>
          <a:xfrm>
            <a:off x="6854309" y="3991928"/>
            <a:ext cx="1738789" cy="808673"/>
          </a:xfrm>
          <a:prstGeom prst="rect">
            <a:avLst/>
          </a:prstGeom>
          <a:noFill/>
          <a:ln/>
        </p:spPr>
        <p:txBody>
          <a:bodyPr wrap="square" rtlCol="0" anchor="t"/>
          <a:lstStyle/>
          <a:p>
            <a:pPr marL="342900" indent="-342900" algn="l">
              <a:lnSpc>
                <a:spcPts val="2123"/>
              </a:lnSpc>
              <a:buSzPct val="100000"/>
              <a:buChar char="•"/>
            </a:pPr>
            <a:r>
              <a:rPr lang="en-US" sz="1327" dirty="0">
                <a:solidFill>
                  <a:srgbClr val="454240"/>
                </a:solidFill>
                <a:latin typeface="DM Sans" pitchFamily="34" charset="0"/>
                <a:ea typeface="DM Sans" pitchFamily="34" charset="-122"/>
                <a:cs typeface="DM Sans" pitchFamily="34" charset="-120"/>
              </a:rPr>
              <a:t>Sensors: Real-time traffic data from IoT sensors</a:t>
            </a:r>
            <a:endParaRPr lang="en-US" sz="1327" dirty="0"/>
          </a:p>
        </p:txBody>
      </p:sp>
      <p:sp>
        <p:nvSpPr>
          <p:cNvPr id="14" name="Text 10"/>
          <p:cNvSpPr/>
          <p:nvPr/>
        </p:nvSpPr>
        <p:spPr>
          <a:xfrm>
            <a:off x="6854309" y="4867989"/>
            <a:ext cx="1738789" cy="539115"/>
          </a:xfrm>
          <a:prstGeom prst="rect">
            <a:avLst/>
          </a:prstGeom>
          <a:noFill/>
          <a:ln/>
        </p:spPr>
        <p:txBody>
          <a:bodyPr wrap="square" rtlCol="0" anchor="t"/>
          <a:lstStyle/>
          <a:p>
            <a:pPr marL="342900" indent="-342900" algn="l">
              <a:lnSpc>
                <a:spcPts val="2123"/>
              </a:lnSpc>
              <a:buSzPct val="100000"/>
              <a:buChar char="•"/>
            </a:pPr>
            <a:r>
              <a:rPr lang="en-US" sz="1327" dirty="0">
                <a:solidFill>
                  <a:srgbClr val="454240"/>
                </a:solidFill>
                <a:latin typeface="DM Sans" pitchFamily="34" charset="0"/>
                <a:ea typeface="DM Sans" pitchFamily="34" charset="-122"/>
                <a:cs typeface="DM Sans" pitchFamily="34" charset="-120"/>
              </a:rPr>
              <a:t>Connectivity: Cellular and Wi-Fi</a:t>
            </a:r>
            <a:endParaRPr lang="en-US" sz="1327" dirty="0"/>
          </a:p>
        </p:txBody>
      </p:sp>
      <p:sp>
        <p:nvSpPr>
          <p:cNvPr id="15" name="Text 11"/>
          <p:cNvSpPr/>
          <p:nvPr/>
        </p:nvSpPr>
        <p:spPr>
          <a:xfrm>
            <a:off x="6854309" y="5474494"/>
            <a:ext cx="1738789" cy="808673"/>
          </a:xfrm>
          <a:prstGeom prst="rect">
            <a:avLst/>
          </a:prstGeom>
          <a:noFill/>
          <a:ln/>
        </p:spPr>
        <p:txBody>
          <a:bodyPr wrap="square" rtlCol="0" anchor="t"/>
          <a:lstStyle/>
          <a:p>
            <a:pPr marL="342900" indent="-342900" algn="l">
              <a:lnSpc>
                <a:spcPts val="2123"/>
              </a:lnSpc>
              <a:buSzPct val="100000"/>
              <a:buChar char="•"/>
            </a:pPr>
            <a:r>
              <a:rPr lang="en-US" sz="1327" dirty="0">
                <a:solidFill>
                  <a:srgbClr val="454240"/>
                </a:solidFill>
                <a:latin typeface="DM Sans" pitchFamily="34" charset="0"/>
                <a:ea typeface="DM Sans" pitchFamily="34" charset="-122"/>
                <a:cs typeface="DM Sans" pitchFamily="34" charset="-120"/>
              </a:rPr>
              <a:t>Cloud (Azure IoT Hub): Data storage and retrieval</a:t>
            </a:r>
            <a:endParaRPr lang="en-US" sz="1327" dirty="0"/>
          </a:p>
        </p:txBody>
      </p:sp>
      <p:sp>
        <p:nvSpPr>
          <p:cNvPr id="16" name="Text 12"/>
          <p:cNvSpPr/>
          <p:nvPr/>
        </p:nvSpPr>
        <p:spPr>
          <a:xfrm>
            <a:off x="6854309" y="6350556"/>
            <a:ext cx="1738789" cy="539115"/>
          </a:xfrm>
          <a:prstGeom prst="rect">
            <a:avLst/>
          </a:prstGeom>
          <a:noFill/>
          <a:ln/>
        </p:spPr>
        <p:txBody>
          <a:bodyPr wrap="square" rtlCol="0" anchor="t"/>
          <a:lstStyle/>
          <a:p>
            <a:pPr marL="342900" indent="-342900" algn="l">
              <a:lnSpc>
                <a:spcPts val="2123"/>
              </a:lnSpc>
              <a:buSzPct val="100000"/>
              <a:buChar char="•"/>
            </a:pPr>
            <a:r>
              <a:rPr lang="en-US" sz="1327" dirty="0">
                <a:solidFill>
                  <a:srgbClr val="454240"/>
                </a:solidFill>
                <a:latin typeface="DM Sans" pitchFamily="34" charset="0"/>
                <a:ea typeface="DM Sans" pitchFamily="34" charset="-122"/>
                <a:cs typeface="DM Sans" pitchFamily="34" charset="-120"/>
              </a:rPr>
              <a:t>Protocol: MQTT for data synchronization</a:t>
            </a:r>
            <a:endParaRPr lang="en-US" sz="1327" dirty="0"/>
          </a:p>
        </p:txBody>
      </p:sp>
      <p:sp>
        <p:nvSpPr>
          <p:cNvPr id="17" name="Text 13"/>
          <p:cNvSpPr/>
          <p:nvPr/>
        </p:nvSpPr>
        <p:spPr>
          <a:xfrm>
            <a:off x="6854309" y="6957060"/>
            <a:ext cx="1738789" cy="808673"/>
          </a:xfrm>
          <a:prstGeom prst="rect">
            <a:avLst/>
          </a:prstGeom>
          <a:noFill/>
          <a:ln/>
        </p:spPr>
        <p:txBody>
          <a:bodyPr wrap="square" rtlCol="0" anchor="t"/>
          <a:lstStyle/>
          <a:p>
            <a:pPr marL="342900" indent="-342900" algn="l">
              <a:lnSpc>
                <a:spcPts val="2123"/>
              </a:lnSpc>
              <a:buSzPct val="100000"/>
              <a:buChar char="•"/>
            </a:pPr>
            <a:r>
              <a:rPr lang="en-US" sz="1327" dirty="0">
                <a:solidFill>
                  <a:srgbClr val="454240"/>
                </a:solidFill>
                <a:latin typeface="DM Sans" pitchFamily="34" charset="0"/>
                <a:ea typeface="DM Sans" pitchFamily="34" charset="-122"/>
                <a:cs typeface="DM Sans" pitchFamily="34" charset="-120"/>
              </a:rPr>
              <a:t>Data Processing: Raspberry Pi for route calculation</a:t>
            </a:r>
            <a:endParaRPr lang="en-US" sz="1327" dirty="0"/>
          </a:p>
        </p:txBody>
      </p:sp>
      <p:sp>
        <p:nvSpPr>
          <p:cNvPr id="18" name="Shape 14"/>
          <p:cNvSpPr/>
          <p:nvPr/>
        </p:nvSpPr>
        <p:spPr>
          <a:xfrm>
            <a:off x="8761571" y="3481268"/>
            <a:ext cx="379095" cy="379095"/>
          </a:xfrm>
          <a:prstGeom prst="roundRect">
            <a:avLst>
              <a:gd name="adj" fmla="val 20004"/>
            </a:avLst>
          </a:prstGeom>
          <a:solidFill>
            <a:srgbClr val="F7EDD4"/>
          </a:solidFill>
          <a:ln w="10478">
            <a:solidFill>
              <a:srgbClr val="EFDBA9"/>
            </a:solidFill>
            <a:prstDash val="solid"/>
          </a:ln>
        </p:spPr>
        <p:txBody>
          <a:bodyPr/>
          <a:lstStyle/>
          <a:p>
            <a:endParaRPr lang="en-IN"/>
          </a:p>
        </p:txBody>
      </p:sp>
      <p:sp>
        <p:nvSpPr>
          <p:cNvPr id="19" name="Text 15"/>
          <p:cNvSpPr/>
          <p:nvPr/>
        </p:nvSpPr>
        <p:spPr>
          <a:xfrm>
            <a:off x="8874919" y="3512820"/>
            <a:ext cx="152400" cy="315873"/>
          </a:xfrm>
          <a:prstGeom prst="rect">
            <a:avLst/>
          </a:prstGeom>
          <a:noFill/>
          <a:ln/>
        </p:spPr>
        <p:txBody>
          <a:bodyPr wrap="none" rtlCol="0" anchor="t"/>
          <a:lstStyle/>
          <a:p>
            <a:pPr marL="0" indent="0" algn="ctr">
              <a:lnSpc>
                <a:spcPts val="2488"/>
              </a:lnSpc>
              <a:buNone/>
            </a:pPr>
            <a:r>
              <a:rPr lang="en-US" sz="1990" dirty="0">
                <a:solidFill>
                  <a:srgbClr val="454240"/>
                </a:solidFill>
                <a:latin typeface="Libre Baskerville" pitchFamily="34" charset="0"/>
                <a:ea typeface="Libre Baskerville" pitchFamily="34" charset="-122"/>
                <a:cs typeface="Libre Baskerville" pitchFamily="34" charset="-120"/>
              </a:rPr>
              <a:t>3</a:t>
            </a:r>
            <a:endParaRPr lang="en-US" sz="1990" dirty="0"/>
          </a:p>
        </p:txBody>
      </p:sp>
      <p:sp>
        <p:nvSpPr>
          <p:cNvPr id="20" name="Text 16"/>
          <p:cNvSpPr/>
          <p:nvPr/>
        </p:nvSpPr>
        <p:spPr>
          <a:xfrm>
            <a:off x="9309140" y="3539133"/>
            <a:ext cx="1685211" cy="263247"/>
          </a:xfrm>
          <a:prstGeom prst="rect">
            <a:avLst/>
          </a:prstGeom>
          <a:noFill/>
          <a:ln/>
        </p:spPr>
        <p:txBody>
          <a:bodyPr wrap="none" rtlCol="0" anchor="t"/>
          <a:lstStyle/>
          <a:p>
            <a:pPr marL="0" indent="0">
              <a:lnSpc>
                <a:spcPts val="2073"/>
              </a:lnSpc>
              <a:buNone/>
            </a:pPr>
            <a:r>
              <a:rPr lang="en-US" sz="1659" dirty="0">
                <a:solidFill>
                  <a:srgbClr val="454240"/>
                </a:solidFill>
                <a:latin typeface="Libre Baskerville" pitchFamily="34" charset="0"/>
                <a:ea typeface="Libre Baskerville" pitchFamily="34" charset="-122"/>
                <a:cs typeface="Libre Baskerville" pitchFamily="34" charset="-120"/>
              </a:rPr>
              <a:t>Benefits</a:t>
            </a:r>
            <a:endParaRPr lang="en-US" sz="1659" dirty="0"/>
          </a:p>
        </p:txBody>
      </p:sp>
      <p:sp>
        <p:nvSpPr>
          <p:cNvPr id="21" name="Text 17"/>
          <p:cNvSpPr/>
          <p:nvPr/>
        </p:nvSpPr>
        <p:spPr>
          <a:xfrm>
            <a:off x="9309140" y="3970853"/>
            <a:ext cx="2008346" cy="808673"/>
          </a:xfrm>
          <a:prstGeom prst="rect">
            <a:avLst/>
          </a:prstGeom>
          <a:noFill/>
          <a:ln/>
        </p:spPr>
        <p:txBody>
          <a:bodyPr wrap="square" rtlCol="0" anchor="t"/>
          <a:lstStyle/>
          <a:p>
            <a:pPr marL="0" indent="0">
              <a:lnSpc>
                <a:spcPts val="2123"/>
              </a:lnSpc>
              <a:buNone/>
            </a:pPr>
            <a:r>
              <a:rPr lang="en-US" sz="1327" dirty="0">
                <a:solidFill>
                  <a:srgbClr val="454240"/>
                </a:solidFill>
                <a:latin typeface="DM Sans" pitchFamily="34" charset="0"/>
                <a:ea typeface="DM Sans" pitchFamily="34" charset="-122"/>
                <a:cs typeface="DM Sans" pitchFamily="34" charset="-120"/>
              </a:rPr>
              <a:t>Reduced travel time, fuel savings, and minimized environmental impact.</a:t>
            </a:r>
            <a:endParaRPr lang="en-US" sz="1327"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sp>
        <p:nvSpPr>
          <p:cNvPr id="4" name="Text 1"/>
          <p:cNvSpPr/>
          <p:nvPr/>
        </p:nvSpPr>
        <p:spPr>
          <a:xfrm>
            <a:off x="833199" y="1257181"/>
            <a:ext cx="7477601" cy="1388745"/>
          </a:xfrm>
          <a:prstGeom prst="rect">
            <a:avLst/>
          </a:prstGeom>
          <a:noFill/>
          <a:ln/>
        </p:spPr>
        <p:txBody>
          <a:bodyPr wrap="squar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Types of Route Optimization</a:t>
            </a:r>
            <a:endParaRPr lang="en-US" sz="4374" dirty="0"/>
          </a:p>
        </p:txBody>
      </p:sp>
      <p:sp>
        <p:nvSpPr>
          <p:cNvPr id="5" name="Shape 2"/>
          <p:cNvSpPr/>
          <p:nvPr/>
        </p:nvSpPr>
        <p:spPr>
          <a:xfrm>
            <a:off x="833199" y="3152775"/>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6" name="Text 3"/>
          <p:cNvSpPr/>
          <p:nvPr/>
        </p:nvSpPr>
        <p:spPr>
          <a:xfrm>
            <a:off x="1006912" y="3194447"/>
            <a:ext cx="15240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1</a:t>
            </a:r>
            <a:endParaRPr lang="en-US" sz="2624" dirty="0"/>
          </a:p>
        </p:txBody>
      </p:sp>
      <p:sp>
        <p:nvSpPr>
          <p:cNvPr id="7" name="Text 4"/>
          <p:cNvSpPr/>
          <p:nvPr/>
        </p:nvSpPr>
        <p:spPr>
          <a:xfrm>
            <a:off x="1555313" y="3229094"/>
            <a:ext cx="3063240" cy="347186"/>
          </a:xfrm>
          <a:prstGeom prst="rect">
            <a:avLst/>
          </a:prstGeom>
          <a:noFill/>
          <a:ln/>
        </p:spPr>
        <p:txBody>
          <a:bodyPr wrap="none" rtlCol="0" anchor="t"/>
          <a:lstStyle/>
          <a:p>
            <a:pPr marL="0" indent="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Eco-Friendly Routing</a:t>
            </a:r>
            <a:endParaRPr lang="en-US" sz="2187" dirty="0"/>
          </a:p>
        </p:txBody>
      </p:sp>
      <p:sp>
        <p:nvSpPr>
          <p:cNvPr id="8" name="Text 5"/>
          <p:cNvSpPr/>
          <p:nvPr/>
        </p:nvSpPr>
        <p:spPr>
          <a:xfrm>
            <a:off x="1555313" y="3798451"/>
            <a:ext cx="6755487" cy="1066205"/>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Integrate environmental data into route optimization algorithms to reduce the environmental impact of traffic and promote eco-friendly transportation options.</a:t>
            </a:r>
            <a:endParaRPr lang="en-US" sz="1750" dirty="0"/>
          </a:p>
        </p:txBody>
      </p:sp>
      <p:sp>
        <p:nvSpPr>
          <p:cNvPr id="9" name="Shape 6"/>
          <p:cNvSpPr/>
          <p:nvPr/>
        </p:nvSpPr>
        <p:spPr>
          <a:xfrm>
            <a:off x="833199" y="5260419"/>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10" name="Text 7"/>
          <p:cNvSpPr/>
          <p:nvPr/>
        </p:nvSpPr>
        <p:spPr>
          <a:xfrm>
            <a:off x="980242" y="5302091"/>
            <a:ext cx="20574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2</a:t>
            </a:r>
            <a:endParaRPr lang="en-US" sz="2624" dirty="0"/>
          </a:p>
        </p:txBody>
      </p:sp>
      <p:sp>
        <p:nvSpPr>
          <p:cNvPr id="11" name="Text 8"/>
          <p:cNvSpPr/>
          <p:nvPr/>
        </p:nvSpPr>
        <p:spPr>
          <a:xfrm>
            <a:off x="1555313" y="5336738"/>
            <a:ext cx="3002280" cy="347186"/>
          </a:xfrm>
          <a:prstGeom prst="rect">
            <a:avLst/>
          </a:prstGeom>
          <a:noFill/>
          <a:ln/>
        </p:spPr>
        <p:txBody>
          <a:bodyPr wrap="none" rtlCol="0" anchor="t"/>
          <a:lstStyle/>
          <a:p>
            <a:pPr marL="0" indent="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Multi-Modal Routing</a:t>
            </a:r>
            <a:endParaRPr lang="en-US" sz="2187" dirty="0"/>
          </a:p>
        </p:txBody>
      </p:sp>
      <p:sp>
        <p:nvSpPr>
          <p:cNvPr id="12" name="Text 9"/>
          <p:cNvSpPr/>
          <p:nvPr/>
        </p:nvSpPr>
        <p:spPr>
          <a:xfrm>
            <a:off x="1555313" y="5906095"/>
            <a:ext cx="6755487" cy="1066205"/>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Suggest routes that combine different transportation modes, such as public transit and cycling, to reduce congestion and provide commuters with flexible and efficient options.</a:t>
            </a:r>
            <a:endParaRPr lang="en-US" sz="1750" dirty="0"/>
          </a:p>
        </p:txBody>
      </p:sp>
      <p:pic>
        <p:nvPicPr>
          <p:cNvPr id="13"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sp>
        <p:nvSpPr>
          <p:cNvPr id="4" name="Text 1"/>
          <p:cNvSpPr/>
          <p:nvPr/>
        </p:nvSpPr>
        <p:spPr>
          <a:xfrm>
            <a:off x="2037993" y="1796177"/>
            <a:ext cx="4480560" cy="694373"/>
          </a:xfrm>
          <a:prstGeom prst="rect">
            <a:avLst/>
          </a:prstGeom>
          <a:noFill/>
          <a:ln/>
        </p:spPr>
        <p:txBody>
          <a:bodyPr wrap="non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Public Platform</a:t>
            </a:r>
            <a:endParaRPr lang="en-US" sz="4374" dirty="0"/>
          </a:p>
        </p:txBody>
      </p:sp>
      <p:sp>
        <p:nvSpPr>
          <p:cNvPr id="5" name="Text 2"/>
          <p:cNvSpPr/>
          <p:nvPr/>
        </p:nvSpPr>
        <p:spPr>
          <a:xfrm>
            <a:off x="2037993" y="3045976"/>
            <a:ext cx="3156347" cy="832961"/>
          </a:xfrm>
          <a:prstGeom prst="rect">
            <a:avLst/>
          </a:prstGeom>
          <a:noFill/>
          <a:ln/>
        </p:spPr>
        <p:txBody>
          <a:bodyPr wrap="square" rtlCol="0" anchor="t"/>
          <a:lstStyle/>
          <a:p>
            <a:pPr marL="0" indent="0">
              <a:lnSpc>
                <a:spcPts val="3281"/>
              </a:lnSpc>
              <a:buNone/>
            </a:pPr>
            <a:r>
              <a:rPr lang="en-US" sz="2624" dirty="0">
                <a:solidFill>
                  <a:srgbClr val="5C4E3D"/>
                </a:solidFill>
                <a:latin typeface="Libre Baskerville" pitchFamily="34" charset="0"/>
                <a:ea typeface="Libre Baskerville" pitchFamily="34" charset="-122"/>
                <a:cs typeface="Libre Baskerville" pitchFamily="34" charset="-120"/>
              </a:rPr>
              <a:t>Real-time Traffic Monitoring</a:t>
            </a:r>
            <a:endParaRPr lang="en-US" sz="2624" dirty="0"/>
          </a:p>
        </p:txBody>
      </p:sp>
      <p:sp>
        <p:nvSpPr>
          <p:cNvPr id="6" name="Text 3"/>
          <p:cNvSpPr/>
          <p:nvPr/>
        </p:nvSpPr>
        <p:spPr>
          <a:xfrm>
            <a:off x="2037993" y="4101108"/>
            <a:ext cx="3156347" cy="2132409"/>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Design a user-friendly public-facing website or app interface that provides real-time traffic monitoring with congestion detection and route optimization.</a:t>
            </a:r>
            <a:endParaRPr lang="en-US" sz="1750" dirty="0"/>
          </a:p>
        </p:txBody>
      </p:sp>
      <p:sp>
        <p:nvSpPr>
          <p:cNvPr id="7" name="Text 4"/>
          <p:cNvSpPr/>
          <p:nvPr/>
        </p:nvSpPr>
        <p:spPr>
          <a:xfrm>
            <a:off x="5743932" y="3045976"/>
            <a:ext cx="3156347" cy="832961"/>
          </a:xfrm>
          <a:prstGeom prst="rect">
            <a:avLst/>
          </a:prstGeom>
          <a:noFill/>
          <a:ln/>
        </p:spPr>
        <p:txBody>
          <a:bodyPr wrap="square" rtlCol="0" anchor="t"/>
          <a:lstStyle/>
          <a:p>
            <a:pPr marL="0" indent="0">
              <a:lnSpc>
                <a:spcPts val="3281"/>
              </a:lnSpc>
              <a:buNone/>
            </a:pPr>
            <a:r>
              <a:rPr lang="en-US" sz="2624" dirty="0">
                <a:solidFill>
                  <a:srgbClr val="5C4E3D"/>
                </a:solidFill>
                <a:latin typeface="Libre Baskerville" pitchFamily="34" charset="0"/>
                <a:ea typeface="Libre Baskerville" pitchFamily="34" charset="-122"/>
                <a:cs typeface="Libre Baskerville" pitchFamily="34" charset="-120"/>
              </a:rPr>
              <a:t>Engaging User Experience</a:t>
            </a:r>
            <a:endParaRPr lang="en-US" sz="2624" dirty="0"/>
          </a:p>
        </p:txBody>
      </p:sp>
      <p:sp>
        <p:nvSpPr>
          <p:cNvPr id="8" name="Text 5"/>
          <p:cNvSpPr/>
          <p:nvPr/>
        </p:nvSpPr>
        <p:spPr>
          <a:xfrm>
            <a:off x="5743932" y="4101108"/>
            <a:ext cx="3156347" cy="1777008"/>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Enhance user engagement by incorporating interactive 3D maps, gamification elements, and community engagement features.</a:t>
            </a:r>
            <a:endParaRPr lang="en-US" sz="1750" dirty="0"/>
          </a:p>
        </p:txBody>
      </p:sp>
      <p:sp>
        <p:nvSpPr>
          <p:cNvPr id="9" name="Text 6"/>
          <p:cNvSpPr/>
          <p:nvPr/>
        </p:nvSpPr>
        <p:spPr>
          <a:xfrm>
            <a:off x="9449872" y="3045976"/>
            <a:ext cx="3156347" cy="832961"/>
          </a:xfrm>
          <a:prstGeom prst="rect">
            <a:avLst/>
          </a:prstGeom>
          <a:noFill/>
          <a:ln/>
        </p:spPr>
        <p:txBody>
          <a:bodyPr wrap="square" rtlCol="0" anchor="t"/>
          <a:lstStyle/>
          <a:p>
            <a:pPr marL="0" indent="0">
              <a:lnSpc>
                <a:spcPts val="3281"/>
              </a:lnSpc>
              <a:buNone/>
            </a:pPr>
            <a:r>
              <a:rPr lang="en-US" sz="2624" dirty="0">
                <a:solidFill>
                  <a:srgbClr val="5C4E3D"/>
                </a:solidFill>
                <a:latin typeface="Libre Baskerville" pitchFamily="34" charset="0"/>
                <a:ea typeface="Libre Baskerville" pitchFamily="34" charset="-122"/>
                <a:cs typeface="Libre Baskerville" pitchFamily="34" charset="-120"/>
              </a:rPr>
              <a:t>Data Analysis and Reporting</a:t>
            </a:r>
            <a:endParaRPr lang="en-US" sz="2624" dirty="0"/>
          </a:p>
        </p:txBody>
      </p:sp>
      <p:sp>
        <p:nvSpPr>
          <p:cNvPr id="10" name="Text 7"/>
          <p:cNvSpPr/>
          <p:nvPr/>
        </p:nvSpPr>
        <p:spPr>
          <a:xfrm>
            <a:off x="9449872" y="4101108"/>
            <a:ext cx="3156347" cy="2132409"/>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Visualize traffic data and provide comprehensive reporting and analytics tools for users to assess traffic patterns and make informed decisions.</a:t>
            </a:r>
            <a:endParaRPr lang="en-US" sz="17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573">
            <a:solidFill>
              <a:srgbClr val="E5E0DF"/>
            </a:solidFill>
            <a:prstDash val="solid"/>
          </a:ln>
        </p:spPr>
        <p:txBody>
          <a:bodyPr/>
          <a:lstStyle/>
          <a:p>
            <a:endParaRPr lang="en-IN" dirty="0"/>
          </a:p>
        </p:txBody>
      </p:sp>
      <p:sp>
        <p:nvSpPr>
          <p:cNvPr id="4" name="Text 1"/>
          <p:cNvSpPr/>
          <p:nvPr/>
        </p:nvSpPr>
        <p:spPr>
          <a:xfrm>
            <a:off x="2157413" y="771287"/>
            <a:ext cx="10315575" cy="1357313"/>
          </a:xfrm>
          <a:prstGeom prst="rect">
            <a:avLst/>
          </a:prstGeom>
          <a:noFill/>
          <a:ln/>
        </p:spPr>
        <p:txBody>
          <a:bodyPr wrap="square" rtlCol="0" anchor="t"/>
          <a:lstStyle/>
          <a:p>
            <a:pPr marL="0" indent="0">
              <a:lnSpc>
                <a:spcPts val="5344"/>
              </a:lnSpc>
              <a:buNone/>
            </a:pPr>
            <a:r>
              <a:rPr lang="en-US" sz="4275" dirty="0">
                <a:solidFill>
                  <a:srgbClr val="5C4E3D"/>
                </a:solidFill>
                <a:latin typeface="Libre Baskerville" pitchFamily="34" charset="0"/>
                <a:ea typeface="Libre Baskerville" pitchFamily="34" charset="-122"/>
                <a:cs typeface="Libre Baskerville" pitchFamily="34" charset="-120"/>
              </a:rPr>
              <a:t>Public Information Web/App Interface</a:t>
            </a:r>
            <a:endParaRPr lang="en-US" sz="4275" dirty="0"/>
          </a:p>
        </p:txBody>
      </p:sp>
      <p:pic>
        <p:nvPicPr>
          <p:cNvPr id="5" name="Image 1" descr="preencoded.png"/>
          <p:cNvPicPr>
            <a:picLocks noChangeAspect="1"/>
          </p:cNvPicPr>
          <p:nvPr/>
        </p:nvPicPr>
        <p:blipFill>
          <a:blip r:embed="rId4"/>
          <a:stretch>
            <a:fillRect/>
          </a:stretch>
        </p:blipFill>
        <p:spPr>
          <a:xfrm>
            <a:off x="2157413" y="2562939"/>
            <a:ext cx="3221355" cy="1990844"/>
          </a:xfrm>
          <a:prstGeom prst="rect">
            <a:avLst/>
          </a:prstGeom>
        </p:spPr>
      </p:pic>
      <p:sp>
        <p:nvSpPr>
          <p:cNvPr id="6" name="Text 2"/>
          <p:cNvSpPr/>
          <p:nvPr/>
        </p:nvSpPr>
        <p:spPr>
          <a:xfrm>
            <a:off x="2157413" y="4825246"/>
            <a:ext cx="2712720" cy="339328"/>
          </a:xfrm>
          <a:prstGeom prst="rect">
            <a:avLst/>
          </a:prstGeom>
          <a:noFill/>
          <a:ln/>
        </p:spPr>
        <p:txBody>
          <a:bodyPr wrap="none" rtlCol="0" anchor="t"/>
          <a:lstStyle/>
          <a:p>
            <a:pPr marL="0" indent="0" algn="l">
              <a:lnSpc>
                <a:spcPts val="2672"/>
              </a:lnSpc>
              <a:buNone/>
            </a:pPr>
            <a:r>
              <a:rPr lang="en-US" sz="2138" dirty="0">
                <a:solidFill>
                  <a:srgbClr val="5C4E3D"/>
                </a:solidFill>
                <a:latin typeface="Libre Baskerville" pitchFamily="34" charset="0"/>
                <a:ea typeface="Libre Baskerville" pitchFamily="34" charset="-122"/>
                <a:cs typeface="Libre Baskerville" pitchFamily="34" charset="-120"/>
              </a:rPr>
              <a:t>Interactive 3D Map</a:t>
            </a:r>
            <a:endParaRPr lang="en-US" sz="2138" dirty="0"/>
          </a:p>
        </p:txBody>
      </p:sp>
      <p:sp>
        <p:nvSpPr>
          <p:cNvPr id="7" name="Text 3"/>
          <p:cNvSpPr/>
          <p:nvPr/>
        </p:nvSpPr>
        <p:spPr>
          <a:xfrm>
            <a:off x="2157413" y="5381744"/>
            <a:ext cx="3221355" cy="1737122"/>
          </a:xfrm>
          <a:prstGeom prst="rect">
            <a:avLst/>
          </a:prstGeom>
          <a:noFill/>
          <a:ln/>
        </p:spPr>
        <p:txBody>
          <a:bodyPr wrap="square" rtlCol="0" anchor="t"/>
          <a:lstStyle/>
          <a:p>
            <a:pPr marL="0" indent="0" algn="l">
              <a:lnSpc>
                <a:spcPts val="2736"/>
              </a:lnSpc>
              <a:buNone/>
            </a:pPr>
            <a:r>
              <a:rPr lang="en-US" sz="1710" dirty="0">
                <a:solidFill>
                  <a:srgbClr val="454240"/>
                </a:solidFill>
                <a:latin typeface="DM Sans" pitchFamily="34" charset="0"/>
                <a:ea typeface="DM Sans" pitchFamily="34" charset="-122"/>
                <a:cs typeface="DM Sans" pitchFamily="34" charset="-120"/>
              </a:rPr>
              <a:t>Create an immersive and user-friendly interactive 3D map that allows users to visualize real-time traffic conditions and plan their routes accordingly.</a:t>
            </a:r>
            <a:endParaRPr lang="en-US" sz="1710" dirty="0"/>
          </a:p>
        </p:txBody>
      </p:sp>
      <p:pic>
        <p:nvPicPr>
          <p:cNvPr id="8" name="Image 2" descr="preencoded.png"/>
          <p:cNvPicPr>
            <a:picLocks noChangeAspect="1"/>
          </p:cNvPicPr>
          <p:nvPr/>
        </p:nvPicPr>
        <p:blipFill>
          <a:blip r:embed="rId5"/>
          <a:stretch>
            <a:fillRect/>
          </a:stretch>
        </p:blipFill>
        <p:spPr>
          <a:xfrm>
            <a:off x="5704523" y="2562939"/>
            <a:ext cx="3221355" cy="1990844"/>
          </a:xfrm>
          <a:prstGeom prst="rect">
            <a:avLst/>
          </a:prstGeom>
        </p:spPr>
      </p:pic>
      <p:sp>
        <p:nvSpPr>
          <p:cNvPr id="9" name="Text 4"/>
          <p:cNvSpPr/>
          <p:nvPr/>
        </p:nvSpPr>
        <p:spPr>
          <a:xfrm>
            <a:off x="5704523" y="4825246"/>
            <a:ext cx="3221355" cy="678656"/>
          </a:xfrm>
          <a:prstGeom prst="rect">
            <a:avLst/>
          </a:prstGeom>
          <a:noFill/>
          <a:ln/>
        </p:spPr>
        <p:txBody>
          <a:bodyPr wrap="square" rtlCol="0" anchor="t"/>
          <a:lstStyle/>
          <a:p>
            <a:pPr marL="0" indent="0" algn="l">
              <a:lnSpc>
                <a:spcPts val="2672"/>
              </a:lnSpc>
              <a:buNone/>
            </a:pPr>
            <a:r>
              <a:rPr lang="en-US" sz="2138" dirty="0">
                <a:solidFill>
                  <a:srgbClr val="5C4E3D"/>
                </a:solidFill>
                <a:latin typeface="Libre Baskerville" pitchFamily="34" charset="0"/>
                <a:ea typeface="Libre Baskerville" pitchFamily="34" charset="-122"/>
                <a:cs typeface="Libre Baskerville" pitchFamily="34" charset="-120"/>
              </a:rPr>
              <a:t>Community Engagement</a:t>
            </a:r>
            <a:endParaRPr lang="en-US" sz="2138" dirty="0"/>
          </a:p>
        </p:txBody>
      </p:sp>
      <p:sp>
        <p:nvSpPr>
          <p:cNvPr id="10" name="Text 5"/>
          <p:cNvSpPr/>
          <p:nvPr/>
        </p:nvSpPr>
        <p:spPr>
          <a:xfrm>
            <a:off x="5704523" y="5721072"/>
            <a:ext cx="3221355" cy="1737122"/>
          </a:xfrm>
          <a:prstGeom prst="rect">
            <a:avLst/>
          </a:prstGeom>
          <a:noFill/>
          <a:ln/>
        </p:spPr>
        <p:txBody>
          <a:bodyPr wrap="square" rtlCol="0" anchor="t"/>
          <a:lstStyle/>
          <a:p>
            <a:pPr marL="0" indent="0" algn="l">
              <a:lnSpc>
                <a:spcPts val="2736"/>
              </a:lnSpc>
              <a:buNone/>
            </a:pPr>
            <a:r>
              <a:rPr lang="en-US" sz="1710" dirty="0">
                <a:solidFill>
                  <a:srgbClr val="454240"/>
                </a:solidFill>
                <a:latin typeface="DM Sans" pitchFamily="34" charset="0"/>
                <a:ea typeface="DM Sans" pitchFamily="34" charset="-122"/>
                <a:cs typeface="DM Sans" pitchFamily="34" charset="-120"/>
              </a:rPr>
              <a:t>Enable users to actively participate by reporting incidents, uploading media files, and sharing their experiences through the app or website.</a:t>
            </a:r>
            <a:endParaRPr lang="en-US" sz="1710" dirty="0"/>
          </a:p>
        </p:txBody>
      </p:sp>
      <p:pic>
        <p:nvPicPr>
          <p:cNvPr id="11" name="Image 3" descr="preencoded.png"/>
          <p:cNvPicPr>
            <a:picLocks noChangeAspect="1"/>
          </p:cNvPicPr>
          <p:nvPr/>
        </p:nvPicPr>
        <p:blipFill>
          <a:blip r:embed="rId6"/>
          <a:stretch>
            <a:fillRect/>
          </a:stretch>
        </p:blipFill>
        <p:spPr>
          <a:xfrm>
            <a:off x="9251633" y="2562939"/>
            <a:ext cx="3221355" cy="1990844"/>
          </a:xfrm>
          <a:prstGeom prst="rect">
            <a:avLst/>
          </a:prstGeom>
        </p:spPr>
      </p:pic>
      <p:sp>
        <p:nvSpPr>
          <p:cNvPr id="12" name="Text 6"/>
          <p:cNvSpPr/>
          <p:nvPr/>
        </p:nvSpPr>
        <p:spPr>
          <a:xfrm>
            <a:off x="9251633" y="4825246"/>
            <a:ext cx="2171700" cy="339328"/>
          </a:xfrm>
          <a:prstGeom prst="rect">
            <a:avLst/>
          </a:prstGeom>
          <a:noFill/>
          <a:ln/>
        </p:spPr>
        <p:txBody>
          <a:bodyPr wrap="none" rtlCol="0" anchor="t"/>
          <a:lstStyle/>
          <a:p>
            <a:pPr marL="0" indent="0" algn="l">
              <a:lnSpc>
                <a:spcPts val="2672"/>
              </a:lnSpc>
              <a:buNone/>
            </a:pPr>
            <a:r>
              <a:rPr lang="en-US" sz="2138" dirty="0">
                <a:solidFill>
                  <a:srgbClr val="5C4E3D"/>
                </a:solidFill>
                <a:latin typeface="Libre Baskerville" pitchFamily="34" charset="0"/>
                <a:ea typeface="Libre Baskerville" pitchFamily="34" charset="-122"/>
                <a:cs typeface="Libre Baskerville" pitchFamily="34" charset="-120"/>
              </a:rPr>
              <a:t>Gamification</a:t>
            </a:r>
            <a:endParaRPr lang="en-US" sz="2138" dirty="0"/>
          </a:p>
        </p:txBody>
      </p:sp>
      <p:sp>
        <p:nvSpPr>
          <p:cNvPr id="13" name="Text 7"/>
          <p:cNvSpPr/>
          <p:nvPr/>
        </p:nvSpPr>
        <p:spPr>
          <a:xfrm>
            <a:off x="9251633" y="5381744"/>
            <a:ext cx="3221355" cy="1737122"/>
          </a:xfrm>
          <a:prstGeom prst="rect">
            <a:avLst/>
          </a:prstGeom>
          <a:noFill/>
          <a:ln/>
        </p:spPr>
        <p:txBody>
          <a:bodyPr wrap="square" rtlCol="0" anchor="t"/>
          <a:lstStyle/>
          <a:p>
            <a:pPr marL="0" indent="0" algn="l">
              <a:lnSpc>
                <a:spcPts val="2736"/>
              </a:lnSpc>
              <a:buNone/>
            </a:pPr>
            <a:r>
              <a:rPr lang="en-US" sz="1710" dirty="0">
                <a:solidFill>
                  <a:srgbClr val="454240"/>
                </a:solidFill>
                <a:latin typeface="DM Sans" pitchFamily="34" charset="0"/>
                <a:ea typeface="DM Sans" pitchFamily="34" charset="-122"/>
                <a:cs typeface="DM Sans" pitchFamily="34" charset="-120"/>
              </a:rPr>
              <a:t>Incorporate gamification elements to incentivize responsible driving habits and promote awareness about traffic management strategies.</a:t>
            </a:r>
            <a:endParaRPr lang="en-US" sz="171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283621" y="1188124"/>
            <a:ext cx="5052060" cy="694373"/>
          </a:xfrm>
          <a:prstGeom prst="rect">
            <a:avLst/>
          </a:prstGeom>
          <a:noFill/>
          <a:ln/>
        </p:spPr>
        <p:txBody>
          <a:bodyPr wrap="none" rtlCol="0" anchor="t"/>
          <a:lstStyle/>
          <a:p>
            <a:pPr marL="0" indent="0">
              <a:lnSpc>
                <a:spcPts val="5468"/>
              </a:lnSpc>
              <a:buNone/>
            </a:pPr>
            <a:r>
              <a:rPr lang="en-US" sz="4374" b="1" dirty="0">
                <a:solidFill>
                  <a:srgbClr val="5C4E3D"/>
                </a:solidFill>
                <a:latin typeface="Libre Baskerville" pitchFamily="34" charset="0"/>
                <a:ea typeface="Libre Baskerville" pitchFamily="34" charset="-122"/>
                <a:cs typeface="Libre Baskerville" pitchFamily="34" charset="-120"/>
              </a:rPr>
              <a:t>Objective:</a:t>
            </a:r>
            <a:endParaRPr lang="en-US" sz="4374" b="1" dirty="0"/>
          </a:p>
        </p:txBody>
      </p:sp>
      <p:sp>
        <p:nvSpPr>
          <p:cNvPr id="7" name="Text 3"/>
          <p:cNvSpPr/>
          <p:nvPr/>
        </p:nvSpPr>
        <p:spPr>
          <a:xfrm>
            <a:off x="2393394" y="2149196"/>
            <a:ext cx="10199013" cy="4708803"/>
          </a:xfrm>
          <a:prstGeom prst="rect">
            <a:avLst/>
          </a:prstGeom>
          <a:noFill/>
          <a:ln/>
        </p:spPr>
        <p:txBody>
          <a:bodyPr wrap="none" rtlCol="0" anchor="t"/>
          <a:lstStyle/>
          <a:p>
            <a:pPr algn="l">
              <a:lnSpc>
                <a:spcPts val="2799"/>
              </a:lnSpc>
              <a:buSzPct val="100000"/>
            </a:pPr>
            <a:endParaRPr lang="en-US" sz="1750" dirty="0"/>
          </a:p>
        </p:txBody>
      </p:sp>
      <p:sp>
        <p:nvSpPr>
          <p:cNvPr id="8" name="Text 4"/>
          <p:cNvSpPr/>
          <p:nvPr/>
        </p:nvSpPr>
        <p:spPr>
          <a:xfrm>
            <a:off x="2393394" y="2593419"/>
            <a:ext cx="10199013" cy="355402"/>
          </a:xfrm>
          <a:prstGeom prst="rect">
            <a:avLst/>
          </a:prstGeom>
          <a:noFill/>
          <a:ln/>
        </p:spPr>
        <p:txBody>
          <a:bodyPr wrap="none" rtlCol="0" anchor="t"/>
          <a:lstStyle/>
          <a:p>
            <a:pPr algn="l">
              <a:lnSpc>
                <a:spcPts val="2799"/>
              </a:lnSpc>
              <a:buSzPct val="100000"/>
            </a:pPr>
            <a:endParaRPr lang="en-US" sz="1750" dirty="0"/>
          </a:p>
        </p:txBody>
      </p:sp>
      <p:sp>
        <p:nvSpPr>
          <p:cNvPr id="9" name="Text 5"/>
          <p:cNvSpPr/>
          <p:nvPr/>
        </p:nvSpPr>
        <p:spPr>
          <a:xfrm>
            <a:off x="2393394" y="3037642"/>
            <a:ext cx="10199013" cy="355402"/>
          </a:xfrm>
          <a:prstGeom prst="rect">
            <a:avLst/>
          </a:prstGeom>
          <a:noFill/>
          <a:ln/>
        </p:spPr>
        <p:txBody>
          <a:bodyPr wrap="none" rtlCol="0" anchor="t"/>
          <a:lstStyle/>
          <a:p>
            <a:pPr algn="l">
              <a:lnSpc>
                <a:spcPts val="2799"/>
              </a:lnSpc>
              <a:buSzPct val="100000"/>
            </a:pPr>
            <a:endParaRPr lang="en-US" sz="1750" dirty="0"/>
          </a:p>
        </p:txBody>
      </p:sp>
      <p:sp>
        <p:nvSpPr>
          <p:cNvPr id="10" name="Text 6"/>
          <p:cNvSpPr/>
          <p:nvPr/>
        </p:nvSpPr>
        <p:spPr>
          <a:xfrm>
            <a:off x="2393394" y="3481864"/>
            <a:ext cx="10199013" cy="355402"/>
          </a:xfrm>
          <a:prstGeom prst="rect">
            <a:avLst/>
          </a:prstGeom>
          <a:noFill/>
          <a:ln/>
        </p:spPr>
        <p:txBody>
          <a:bodyPr wrap="none" rtlCol="0" anchor="t"/>
          <a:lstStyle/>
          <a:p>
            <a:pPr algn="l">
              <a:lnSpc>
                <a:spcPts val="2799"/>
              </a:lnSpc>
              <a:buSzPct val="100000"/>
            </a:pPr>
            <a:endParaRPr lang="en-US" sz="1750" dirty="0"/>
          </a:p>
        </p:txBody>
      </p:sp>
      <p:sp>
        <p:nvSpPr>
          <p:cNvPr id="11" name="Text 7"/>
          <p:cNvSpPr/>
          <p:nvPr/>
        </p:nvSpPr>
        <p:spPr>
          <a:xfrm>
            <a:off x="2393394" y="3926086"/>
            <a:ext cx="10199013" cy="355402"/>
          </a:xfrm>
          <a:prstGeom prst="rect">
            <a:avLst/>
          </a:prstGeom>
          <a:noFill/>
          <a:ln/>
        </p:spPr>
        <p:txBody>
          <a:bodyPr wrap="none" rtlCol="0" anchor="t"/>
          <a:lstStyle/>
          <a:p>
            <a:pPr algn="l">
              <a:lnSpc>
                <a:spcPts val="2799"/>
              </a:lnSpc>
              <a:buSzPct val="100000"/>
            </a:pPr>
            <a:endParaRPr lang="en-US" sz="1750" dirty="0"/>
          </a:p>
        </p:txBody>
      </p:sp>
      <p:sp>
        <p:nvSpPr>
          <p:cNvPr id="12" name="Text 8"/>
          <p:cNvSpPr/>
          <p:nvPr/>
        </p:nvSpPr>
        <p:spPr>
          <a:xfrm>
            <a:off x="2393394" y="4370308"/>
            <a:ext cx="10199013" cy="355402"/>
          </a:xfrm>
          <a:prstGeom prst="rect">
            <a:avLst/>
          </a:prstGeom>
          <a:noFill/>
          <a:ln/>
        </p:spPr>
        <p:txBody>
          <a:bodyPr wrap="none" rtlCol="0" anchor="t"/>
          <a:lstStyle/>
          <a:p>
            <a:pPr algn="l">
              <a:lnSpc>
                <a:spcPts val="2799"/>
              </a:lnSpc>
              <a:buSzPct val="100000"/>
            </a:pPr>
            <a:endParaRPr lang="en-US" sz="1750" dirty="0"/>
          </a:p>
        </p:txBody>
      </p:sp>
      <p:sp>
        <p:nvSpPr>
          <p:cNvPr id="13" name="Text 9"/>
          <p:cNvSpPr/>
          <p:nvPr/>
        </p:nvSpPr>
        <p:spPr>
          <a:xfrm>
            <a:off x="2393394" y="4814530"/>
            <a:ext cx="10199013" cy="355402"/>
          </a:xfrm>
          <a:prstGeom prst="rect">
            <a:avLst/>
          </a:prstGeom>
          <a:noFill/>
          <a:ln/>
        </p:spPr>
        <p:txBody>
          <a:bodyPr wrap="none" rtlCol="0" anchor="t"/>
          <a:lstStyle/>
          <a:p>
            <a:pPr algn="l">
              <a:lnSpc>
                <a:spcPts val="2799"/>
              </a:lnSpc>
              <a:buSzPct val="100000"/>
            </a:pPr>
            <a:endParaRPr lang="en-US" sz="1750" dirty="0"/>
          </a:p>
        </p:txBody>
      </p:sp>
      <p:sp>
        <p:nvSpPr>
          <p:cNvPr id="14" name="Text 10"/>
          <p:cNvSpPr/>
          <p:nvPr/>
        </p:nvSpPr>
        <p:spPr>
          <a:xfrm>
            <a:off x="2393394" y="5258753"/>
            <a:ext cx="10199013" cy="355402"/>
          </a:xfrm>
          <a:prstGeom prst="rect">
            <a:avLst/>
          </a:prstGeom>
          <a:noFill/>
          <a:ln/>
        </p:spPr>
        <p:txBody>
          <a:bodyPr wrap="none" rtlCol="0" anchor="t"/>
          <a:lstStyle/>
          <a:p>
            <a:pPr algn="l">
              <a:lnSpc>
                <a:spcPts val="2799"/>
              </a:lnSpc>
              <a:buSzPct val="100000"/>
            </a:pPr>
            <a:endParaRPr lang="en-US" sz="1750" dirty="0"/>
          </a:p>
        </p:txBody>
      </p:sp>
      <p:sp>
        <p:nvSpPr>
          <p:cNvPr id="15" name="Text 11"/>
          <p:cNvSpPr/>
          <p:nvPr/>
        </p:nvSpPr>
        <p:spPr>
          <a:xfrm>
            <a:off x="2393394" y="5702975"/>
            <a:ext cx="10199013" cy="355402"/>
          </a:xfrm>
          <a:prstGeom prst="rect">
            <a:avLst/>
          </a:prstGeom>
          <a:noFill/>
          <a:ln/>
        </p:spPr>
        <p:txBody>
          <a:bodyPr wrap="none" rtlCol="0" anchor="t"/>
          <a:lstStyle/>
          <a:p>
            <a:pPr algn="l">
              <a:lnSpc>
                <a:spcPts val="2799"/>
              </a:lnSpc>
              <a:buSzPct val="100000"/>
            </a:pPr>
            <a:endParaRPr lang="en-US" sz="1750" dirty="0"/>
          </a:p>
        </p:txBody>
      </p:sp>
      <p:sp>
        <p:nvSpPr>
          <p:cNvPr id="16" name="Text 12"/>
          <p:cNvSpPr/>
          <p:nvPr/>
        </p:nvSpPr>
        <p:spPr>
          <a:xfrm>
            <a:off x="2393394" y="6147197"/>
            <a:ext cx="10199013" cy="355402"/>
          </a:xfrm>
          <a:prstGeom prst="rect">
            <a:avLst/>
          </a:prstGeom>
          <a:noFill/>
          <a:ln/>
        </p:spPr>
        <p:txBody>
          <a:bodyPr wrap="none" rtlCol="0" anchor="t"/>
          <a:lstStyle/>
          <a:p>
            <a:pPr algn="l">
              <a:lnSpc>
                <a:spcPts val="2799"/>
              </a:lnSpc>
              <a:buSzPct val="100000"/>
            </a:pPr>
            <a:endParaRPr lang="en-US" sz="1750" dirty="0"/>
          </a:p>
        </p:txBody>
      </p:sp>
      <p:sp>
        <p:nvSpPr>
          <p:cNvPr id="17" name="Text 13"/>
          <p:cNvSpPr/>
          <p:nvPr/>
        </p:nvSpPr>
        <p:spPr>
          <a:xfrm>
            <a:off x="2037993" y="6752511"/>
            <a:ext cx="10554414" cy="355402"/>
          </a:xfrm>
          <a:prstGeom prst="rect">
            <a:avLst/>
          </a:prstGeom>
          <a:noFill/>
          <a:ln/>
        </p:spPr>
        <p:txBody>
          <a:bodyPr wrap="none" rtlCol="0" anchor="t"/>
          <a:lstStyle/>
          <a:p>
            <a:pPr marL="0" indent="0">
              <a:lnSpc>
                <a:spcPts val="2799"/>
              </a:lnSpc>
              <a:buNone/>
            </a:pPr>
            <a:endParaRPr lang="en-US" sz="1750" dirty="0"/>
          </a:p>
        </p:txBody>
      </p:sp>
      <p:sp>
        <p:nvSpPr>
          <p:cNvPr id="21" name="Rectangle 20">
            <a:extLst>
              <a:ext uri="{FF2B5EF4-FFF2-40B4-BE49-F238E27FC236}">
                <a16:creationId xmlns:a16="http://schemas.microsoft.com/office/drawing/2014/main" id="{38592999-E635-A7EB-CBD5-2D94281E487C}"/>
              </a:ext>
            </a:extLst>
          </p:cNvPr>
          <p:cNvSpPr/>
          <p:nvPr/>
        </p:nvSpPr>
        <p:spPr>
          <a:xfrm>
            <a:off x="355401" y="2149197"/>
            <a:ext cx="13913492" cy="542415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0" i="0" dirty="0">
                <a:solidFill>
                  <a:srgbClr val="374151"/>
                </a:solidFill>
                <a:effectLst/>
                <a:latin typeface="DM Sans" pitchFamily="2" charset="0"/>
              </a:rPr>
              <a:t>This study seeks to explore the synergistic relationship between connected vehicles and Traffic Management using IoT (Internet of Things). It aims to analyze how the integration of IoT technologies into traffic management systems can enhance the effectiveness of connected vehicles in optimizing traffic flow, reducing congestion, and improving overall transportation efficiency. The research will investigate the underlying technological frameworks, data exchange protocols, and real-time monitoring capabilities required for seamless coordination between connected vehicles and IoT-based traffic management systems. By doing so, this study aims to provide valuable insights into the potential of this combined approach to revolutionize modern transportation systems and pave the way for safer, more efficient, and sustainable urban mobility solutions.</a:t>
            </a:r>
            <a:endParaRPr lang="en-IN" sz="2800" dirty="0">
              <a:latin typeface="DM Sans" pitchFamily="2"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534722"/>
            <a:ext cx="4443889" cy="694373"/>
          </a:xfrm>
          <a:prstGeom prst="rect">
            <a:avLst/>
          </a:prstGeom>
          <a:noFill/>
          <a:ln/>
        </p:spPr>
        <p:txBody>
          <a:bodyPr wrap="non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Conclusion</a:t>
            </a:r>
            <a:endParaRPr lang="en-US" sz="4374" dirty="0"/>
          </a:p>
        </p:txBody>
      </p:sp>
      <p:sp>
        <p:nvSpPr>
          <p:cNvPr id="6" name="Text 2"/>
          <p:cNvSpPr/>
          <p:nvPr/>
        </p:nvSpPr>
        <p:spPr>
          <a:xfrm>
            <a:off x="833199" y="3562350"/>
            <a:ext cx="7477601" cy="2132409"/>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Connected vehicles, sustainability, and data privacy are transforming traffic management. Cloud-based platforms, drone-based monitoring, and crowdsourced data pave the way for efficient transportation. Optimizing routes, detecting congestion, and providing real-time public information enhance the traffic experience. Embracing innovation and collaboration is key to the future of traffic management.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2037993" y="1121569"/>
            <a:ext cx="5052060" cy="694373"/>
          </a:xfrm>
          <a:prstGeom prst="rect">
            <a:avLst/>
          </a:prstGeom>
          <a:noFill/>
          <a:ln/>
        </p:spPr>
        <p:txBody>
          <a:bodyPr wrap="non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Table of Contents</a:t>
            </a:r>
            <a:endParaRPr lang="en-US" sz="4374" dirty="0"/>
          </a:p>
        </p:txBody>
      </p:sp>
      <p:sp>
        <p:nvSpPr>
          <p:cNvPr id="7" name="Text 3"/>
          <p:cNvSpPr/>
          <p:nvPr/>
        </p:nvSpPr>
        <p:spPr>
          <a:xfrm>
            <a:off x="2393394" y="2149197"/>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54240"/>
                </a:solidFill>
                <a:latin typeface="DM Sans" pitchFamily="34" charset="0"/>
                <a:ea typeface="DM Sans" pitchFamily="34" charset="-122"/>
                <a:cs typeface="DM Sans" pitchFamily="34" charset="-120"/>
              </a:rPr>
              <a:t> Introduction</a:t>
            </a:r>
            <a:endParaRPr lang="en-US" sz="1750" dirty="0"/>
          </a:p>
        </p:txBody>
      </p:sp>
      <p:sp>
        <p:nvSpPr>
          <p:cNvPr id="8" name="Text 4"/>
          <p:cNvSpPr/>
          <p:nvPr/>
        </p:nvSpPr>
        <p:spPr>
          <a:xfrm>
            <a:off x="2393394" y="2593419"/>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54240"/>
                </a:solidFill>
                <a:latin typeface="DM Sans" pitchFamily="34" charset="0"/>
                <a:ea typeface="DM Sans" pitchFamily="34" charset="-122"/>
                <a:cs typeface="DM Sans" pitchFamily="34" charset="-120"/>
              </a:rPr>
              <a:t> Innovative Problem Solution</a:t>
            </a:r>
            <a:endParaRPr lang="en-US" sz="1750" dirty="0"/>
          </a:p>
        </p:txBody>
      </p:sp>
      <p:sp>
        <p:nvSpPr>
          <p:cNvPr id="9" name="Text 5"/>
          <p:cNvSpPr/>
          <p:nvPr/>
        </p:nvSpPr>
        <p:spPr>
          <a:xfrm>
            <a:off x="2393394" y="3037642"/>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54240"/>
                </a:solidFill>
                <a:latin typeface="DM Sans" pitchFamily="34" charset="0"/>
                <a:ea typeface="DM Sans" pitchFamily="34" charset="-122"/>
                <a:cs typeface="DM Sans" pitchFamily="34" charset="-120"/>
              </a:rPr>
              <a:t> Sensor Types</a:t>
            </a:r>
            <a:endParaRPr lang="en-US" sz="1750" dirty="0"/>
          </a:p>
        </p:txBody>
      </p:sp>
      <p:sp>
        <p:nvSpPr>
          <p:cNvPr id="10" name="Text 6"/>
          <p:cNvSpPr/>
          <p:nvPr/>
        </p:nvSpPr>
        <p:spPr>
          <a:xfrm>
            <a:off x="2393394" y="3481864"/>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54240"/>
                </a:solidFill>
                <a:latin typeface="DM Sans" pitchFamily="34" charset="0"/>
                <a:ea typeface="DM Sans" pitchFamily="34" charset="-122"/>
                <a:cs typeface="DM Sans" pitchFamily="34" charset="-120"/>
              </a:rPr>
              <a:t>Azure IoT Hub</a:t>
            </a:r>
            <a:endParaRPr lang="en-US" sz="1750" dirty="0"/>
          </a:p>
        </p:txBody>
      </p:sp>
      <p:sp>
        <p:nvSpPr>
          <p:cNvPr id="11" name="Text 7"/>
          <p:cNvSpPr/>
          <p:nvPr/>
        </p:nvSpPr>
        <p:spPr>
          <a:xfrm>
            <a:off x="2393394" y="3926086"/>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54240"/>
                </a:solidFill>
                <a:latin typeface="DM Sans" pitchFamily="34" charset="0"/>
                <a:ea typeface="DM Sans" pitchFamily="34" charset="-122"/>
                <a:cs typeface="DM Sans" pitchFamily="34" charset="-120"/>
              </a:rPr>
              <a:t>Protocols</a:t>
            </a:r>
            <a:endParaRPr lang="en-US" sz="1750" dirty="0"/>
          </a:p>
        </p:txBody>
      </p:sp>
      <p:sp>
        <p:nvSpPr>
          <p:cNvPr id="12" name="Text 8"/>
          <p:cNvSpPr/>
          <p:nvPr/>
        </p:nvSpPr>
        <p:spPr>
          <a:xfrm>
            <a:off x="2393394" y="4370308"/>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54240"/>
                </a:solidFill>
                <a:latin typeface="DM Sans" pitchFamily="34" charset="0"/>
                <a:ea typeface="DM Sans" pitchFamily="34" charset="-122"/>
                <a:cs typeface="DM Sans" pitchFamily="34" charset="-120"/>
              </a:rPr>
              <a:t>Real-Time Traffic Monitoring</a:t>
            </a:r>
            <a:endParaRPr lang="en-US" sz="1750" dirty="0"/>
          </a:p>
        </p:txBody>
      </p:sp>
      <p:sp>
        <p:nvSpPr>
          <p:cNvPr id="13" name="Text 9"/>
          <p:cNvSpPr/>
          <p:nvPr/>
        </p:nvSpPr>
        <p:spPr>
          <a:xfrm>
            <a:off x="2393394" y="4814530"/>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54240"/>
                </a:solidFill>
                <a:latin typeface="DM Sans" pitchFamily="34" charset="0"/>
                <a:ea typeface="DM Sans" pitchFamily="34" charset="-122"/>
                <a:cs typeface="DM Sans" pitchFamily="34" charset="-120"/>
              </a:rPr>
              <a:t>Congestion Detection</a:t>
            </a:r>
            <a:endParaRPr lang="en-US" sz="1750" dirty="0"/>
          </a:p>
        </p:txBody>
      </p:sp>
      <p:sp>
        <p:nvSpPr>
          <p:cNvPr id="14" name="Text 10"/>
          <p:cNvSpPr/>
          <p:nvPr/>
        </p:nvSpPr>
        <p:spPr>
          <a:xfrm>
            <a:off x="2393394" y="5258753"/>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54240"/>
                </a:solidFill>
                <a:latin typeface="DM Sans" pitchFamily="34" charset="0"/>
                <a:ea typeface="DM Sans" pitchFamily="34" charset="-122"/>
                <a:cs typeface="DM Sans" pitchFamily="34" charset="-120"/>
              </a:rPr>
              <a:t>Route Optimization</a:t>
            </a:r>
            <a:endParaRPr lang="en-US" sz="1750" dirty="0"/>
          </a:p>
        </p:txBody>
      </p:sp>
      <p:sp>
        <p:nvSpPr>
          <p:cNvPr id="15" name="Text 11"/>
          <p:cNvSpPr/>
          <p:nvPr/>
        </p:nvSpPr>
        <p:spPr>
          <a:xfrm>
            <a:off x="2393394" y="5702975"/>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54240"/>
                </a:solidFill>
                <a:latin typeface="DM Sans" pitchFamily="34" charset="0"/>
                <a:ea typeface="DM Sans" pitchFamily="34" charset="-122"/>
                <a:cs typeface="DM Sans" pitchFamily="34" charset="-120"/>
              </a:rPr>
              <a:t>Public Platform</a:t>
            </a:r>
            <a:endParaRPr lang="en-US" sz="1750" dirty="0"/>
          </a:p>
        </p:txBody>
      </p:sp>
      <p:sp>
        <p:nvSpPr>
          <p:cNvPr id="16" name="Text 12"/>
          <p:cNvSpPr/>
          <p:nvPr/>
        </p:nvSpPr>
        <p:spPr>
          <a:xfrm>
            <a:off x="2393394" y="6147197"/>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54240"/>
                </a:solidFill>
                <a:latin typeface="DM Sans" pitchFamily="34" charset="0"/>
                <a:ea typeface="DM Sans" pitchFamily="34" charset="-122"/>
                <a:cs typeface="DM Sans" pitchFamily="34" charset="-120"/>
              </a:rPr>
              <a:t>Conclusion</a:t>
            </a:r>
            <a:endParaRPr lang="en-US" sz="1750" dirty="0"/>
          </a:p>
        </p:txBody>
      </p:sp>
      <p:sp>
        <p:nvSpPr>
          <p:cNvPr id="17" name="Text 13"/>
          <p:cNvSpPr/>
          <p:nvPr/>
        </p:nvSpPr>
        <p:spPr>
          <a:xfrm>
            <a:off x="2037993" y="6752511"/>
            <a:ext cx="10554414" cy="355402"/>
          </a:xfrm>
          <a:prstGeom prst="rect">
            <a:avLst/>
          </a:prstGeom>
          <a:noFill/>
          <a:ln/>
        </p:spPr>
        <p:txBody>
          <a:bodyPr wrap="none" rtlCol="0" anchor="t"/>
          <a:lstStyle/>
          <a:p>
            <a:pPr marL="0" indent="0">
              <a:lnSpc>
                <a:spcPts val="2799"/>
              </a:lnSpc>
              <a:buNone/>
            </a:pPr>
            <a:endParaRPr lang="en-US" sz="1750" dirty="0"/>
          </a:p>
        </p:txBody>
      </p:sp>
    </p:spTree>
    <p:extLst>
      <p:ext uri="{BB962C8B-B14F-4D97-AF65-F5344CB8AC3E}">
        <p14:creationId xmlns:p14="http://schemas.microsoft.com/office/powerpoint/2010/main" val="4292895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sp>
        <p:nvSpPr>
          <p:cNvPr id="4" name="Text 1"/>
          <p:cNvSpPr/>
          <p:nvPr/>
        </p:nvSpPr>
        <p:spPr>
          <a:xfrm>
            <a:off x="2037993" y="821293"/>
            <a:ext cx="5570220" cy="694373"/>
          </a:xfrm>
          <a:prstGeom prst="rect">
            <a:avLst/>
          </a:prstGeom>
          <a:noFill/>
          <a:ln/>
        </p:spPr>
        <p:txBody>
          <a:bodyPr wrap="non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Connected Vehicles</a:t>
            </a:r>
            <a:endParaRPr lang="en-US" sz="4374" dirty="0"/>
          </a:p>
        </p:txBody>
      </p:sp>
      <p:sp>
        <p:nvSpPr>
          <p:cNvPr id="5" name="Shape 2"/>
          <p:cNvSpPr/>
          <p:nvPr/>
        </p:nvSpPr>
        <p:spPr>
          <a:xfrm>
            <a:off x="7293054" y="1960007"/>
            <a:ext cx="44410" cy="5448181"/>
          </a:xfrm>
          <a:prstGeom prst="rect">
            <a:avLst/>
          </a:prstGeom>
          <a:solidFill>
            <a:srgbClr val="EFDBA9"/>
          </a:solidFill>
          <a:ln/>
        </p:spPr>
        <p:txBody>
          <a:bodyPr/>
          <a:lstStyle/>
          <a:p>
            <a:endParaRPr lang="en-IN"/>
          </a:p>
        </p:txBody>
      </p:sp>
      <p:sp>
        <p:nvSpPr>
          <p:cNvPr id="6" name="Shape 3"/>
          <p:cNvSpPr/>
          <p:nvPr/>
        </p:nvSpPr>
        <p:spPr>
          <a:xfrm>
            <a:off x="7565172" y="2361307"/>
            <a:ext cx="777597" cy="44410"/>
          </a:xfrm>
          <a:prstGeom prst="rect">
            <a:avLst/>
          </a:prstGeom>
          <a:solidFill>
            <a:srgbClr val="EFDBA9"/>
          </a:solidFill>
          <a:ln/>
        </p:spPr>
        <p:txBody>
          <a:bodyPr/>
          <a:lstStyle/>
          <a:p>
            <a:endParaRPr lang="en-IN"/>
          </a:p>
        </p:txBody>
      </p:sp>
      <p:sp>
        <p:nvSpPr>
          <p:cNvPr id="7" name="Shape 4"/>
          <p:cNvSpPr/>
          <p:nvPr/>
        </p:nvSpPr>
        <p:spPr>
          <a:xfrm>
            <a:off x="7065228" y="2133600"/>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8" name="Text 5"/>
          <p:cNvSpPr/>
          <p:nvPr/>
        </p:nvSpPr>
        <p:spPr>
          <a:xfrm>
            <a:off x="7238940" y="2175272"/>
            <a:ext cx="15240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1</a:t>
            </a:r>
            <a:endParaRPr lang="en-US" sz="2624" dirty="0"/>
          </a:p>
        </p:txBody>
      </p:sp>
      <p:sp>
        <p:nvSpPr>
          <p:cNvPr id="9" name="Text 6"/>
          <p:cNvSpPr/>
          <p:nvPr/>
        </p:nvSpPr>
        <p:spPr>
          <a:xfrm>
            <a:off x="8537258" y="2182177"/>
            <a:ext cx="2758440" cy="347186"/>
          </a:xfrm>
          <a:prstGeom prst="rect">
            <a:avLst/>
          </a:prstGeom>
          <a:noFill/>
          <a:ln/>
        </p:spPr>
        <p:txBody>
          <a:bodyPr wrap="none" rtlCol="0" anchor="t"/>
          <a:lstStyle/>
          <a:p>
            <a:pPr marL="0" indent="0" algn="l">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Connected Vehicles</a:t>
            </a:r>
            <a:endParaRPr lang="en-US" sz="2187" dirty="0"/>
          </a:p>
        </p:txBody>
      </p:sp>
      <p:sp>
        <p:nvSpPr>
          <p:cNvPr id="10" name="Text 7"/>
          <p:cNvSpPr/>
          <p:nvPr/>
        </p:nvSpPr>
        <p:spPr>
          <a:xfrm>
            <a:off x="8537258" y="2751534"/>
            <a:ext cx="4055150" cy="1421606"/>
          </a:xfrm>
          <a:prstGeom prst="rect">
            <a:avLst/>
          </a:prstGeom>
          <a:noFill/>
          <a:ln/>
        </p:spPr>
        <p:txBody>
          <a:bodyPr wrap="square" rtlCol="0" anchor="t"/>
          <a:lstStyle/>
          <a:p>
            <a:pPr marL="0" indent="0" algn="l">
              <a:lnSpc>
                <a:spcPts val="2799"/>
              </a:lnSpc>
              <a:buNone/>
            </a:pPr>
            <a:r>
              <a:rPr lang="en-US" sz="1750" dirty="0">
                <a:solidFill>
                  <a:srgbClr val="454240"/>
                </a:solidFill>
                <a:latin typeface="DM Sans" pitchFamily="34" charset="0"/>
                <a:ea typeface="DM Sans" pitchFamily="34" charset="-122"/>
                <a:cs typeface="DM Sans" pitchFamily="34" charset="-120"/>
              </a:rPr>
              <a:t>Learn how connected vehicles are transforming the way we commute and travel, from reducing traffic congestion to enhancing safety.</a:t>
            </a:r>
            <a:endParaRPr lang="en-US" sz="1750" dirty="0"/>
          </a:p>
        </p:txBody>
      </p:sp>
      <p:sp>
        <p:nvSpPr>
          <p:cNvPr id="11" name="Shape 8"/>
          <p:cNvSpPr/>
          <p:nvPr/>
        </p:nvSpPr>
        <p:spPr>
          <a:xfrm>
            <a:off x="6287631" y="3472160"/>
            <a:ext cx="777597" cy="44410"/>
          </a:xfrm>
          <a:prstGeom prst="rect">
            <a:avLst/>
          </a:prstGeom>
          <a:solidFill>
            <a:srgbClr val="EFDBA9"/>
          </a:solidFill>
          <a:ln/>
        </p:spPr>
        <p:txBody>
          <a:bodyPr/>
          <a:lstStyle/>
          <a:p>
            <a:endParaRPr lang="en-IN"/>
          </a:p>
        </p:txBody>
      </p:sp>
      <p:sp>
        <p:nvSpPr>
          <p:cNvPr id="12" name="Shape 9"/>
          <p:cNvSpPr/>
          <p:nvPr/>
        </p:nvSpPr>
        <p:spPr>
          <a:xfrm>
            <a:off x="7065228" y="3244453"/>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13" name="Text 10"/>
          <p:cNvSpPr/>
          <p:nvPr/>
        </p:nvSpPr>
        <p:spPr>
          <a:xfrm>
            <a:off x="7212270" y="3286125"/>
            <a:ext cx="20574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2</a:t>
            </a:r>
            <a:endParaRPr lang="en-US" sz="2624" dirty="0"/>
          </a:p>
        </p:txBody>
      </p:sp>
      <p:sp>
        <p:nvSpPr>
          <p:cNvPr id="14" name="Text 11"/>
          <p:cNvSpPr/>
          <p:nvPr/>
        </p:nvSpPr>
        <p:spPr>
          <a:xfrm>
            <a:off x="3349943" y="3293031"/>
            <a:ext cx="2743200" cy="347186"/>
          </a:xfrm>
          <a:prstGeom prst="rect">
            <a:avLst/>
          </a:prstGeom>
          <a:noFill/>
          <a:ln/>
        </p:spPr>
        <p:txBody>
          <a:bodyPr wrap="none" rtlCol="0" anchor="t"/>
          <a:lstStyle/>
          <a:p>
            <a:pPr marL="0" indent="0" algn="r">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Automated Driving</a:t>
            </a:r>
            <a:endParaRPr lang="en-US" sz="2187" dirty="0"/>
          </a:p>
        </p:txBody>
      </p:sp>
      <p:sp>
        <p:nvSpPr>
          <p:cNvPr id="15" name="Text 12"/>
          <p:cNvSpPr/>
          <p:nvPr/>
        </p:nvSpPr>
        <p:spPr>
          <a:xfrm>
            <a:off x="2037993" y="3862388"/>
            <a:ext cx="4055150" cy="1421606"/>
          </a:xfrm>
          <a:prstGeom prst="rect">
            <a:avLst/>
          </a:prstGeom>
          <a:noFill/>
          <a:ln/>
        </p:spPr>
        <p:txBody>
          <a:bodyPr wrap="square" rtlCol="0" anchor="t"/>
          <a:lstStyle/>
          <a:p>
            <a:pPr marL="0" indent="0" algn="r">
              <a:lnSpc>
                <a:spcPts val="2799"/>
              </a:lnSpc>
              <a:buNone/>
            </a:pPr>
            <a:r>
              <a:rPr lang="en-US" sz="1750" dirty="0">
                <a:solidFill>
                  <a:srgbClr val="454240"/>
                </a:solidFill>
                <a:latin typeface="DM Sans" pitchFamily="34" charset="0"/>
                <a:ea typeface="DM Sans" pitchFamily="34" charset="-122"/>
                <a:cs typeface="DM Sans" pitchFamily="34" charset="-120"/>
              </a:rPr>
              <a:t>Discover the advancements in automated driving technology and how it is paving the way for a future with less human error on the roads.</a:t>
            </a:r>
            <a:endParaRPr lang="en-US" sz="1750" dirty="0"/>
          </a:p>
        </p:txBody>
      </p:sp>
      <p:sp>
        <p:nvSpPr>
          <p:cNvPr id="16" name="Shape 13"/>
          <p:cNvSpPr/>
          <p:nvPr/>
        </p:nvSpPr>
        <p:spPr>
          <a:xfrm>
            <a:off x="7565172" y="5018782"/>
            <a:ext cx="777597" cy="44410"/>
          </a:xfrm>
          <a:prstGeom prst="rect">
            <a:avLst/>
          </a:prstGeom>
          <a:solidFill>
            <a:srgbClr val="EFDBA9"/>
          </a:solidFill>
          <a:ln/>
        </p:spPr>
        <p:txBody>
          <a:bodyPr/>
          <a:lstStyle/>
          <a:p>
            <a:endParaRPr lang="en-IN"/>
          </a:p>
        </p:txBody>
      </p:sp>
      <p:sp>
        <p:nvSpPr>
          <p:cNvPr id="17" name="Shape 14"/>
          <p:cNvSpPr/>
          <p:nvPr/>
        </p:nvSpPr>
        <p:spPr>
          <a:xfrm>
            <a:off x="7065228" y="4791075"/>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18" name="Text 15"/>
          <p:cNvSpPr/>
          <p:nvPr/>
        </p:nvSpPr>
        <p:spPr>
          <a:xfrm>
            <a:off x="7212270" y="4832747"/>
            <a:ext cx="20574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3</a:t>
            </a:r>
            <a:endParaRPr lang="en-US" sz="2624" dirty="0"/>
          </a:p>
        </p:txBody>
      </p:sp>
      <p:sp>
        <p:nvSpPr>
          <p:cNvPr id="19" name="Text 16"/>
          <p:cNvSpPr/>
          <p:nvPr/>
        </p:nvSpPr>
        <p:spPr>
          <a:xfrm>
            <a:off x="8537258" y="4839653"/>
            <a:ext cx="2895600" cy="347186"/>
          </a:xfrm>
          <a:prstGeom prst="rect">
            <a:avLst/>
          </a:prstGeom>
          <a:noFill/>
          <a:ln/>
        </p:spPr>
        <p:txBody>
          <a:bodyPr wrap="none" rtlCol="0" anchor="t"/>
          <a:lstStyle/>
          <a:p>
            <a:pPr marL="0" indent="0" algn="l">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Traffic Management</a:t>
            </a:r>
            <a:endParaRPr lang="en-US" sz="2187" dirty="0"/>
          </a:p>
        </p:txBody>
      </p:sp>
      <p:sp>
        <p:nvSpPr>
          <p:cNvPr id="20" name="Text 17"/>
          <p:cNvSpPr/>
          <p:nvPr/>
        </p:nvSpPr>
        <p:spPr>
          <a:xfrm>
            <a:off x="8537258" y="5409009"/>
            <a:ext cx="4055150" cy="1777008"/>
          </a:xfrm>
          <a:prstGeom prst="rect">
            <a:avLst/>
          </a:prstGeom>
          <a:noFill/>
          <a:ln/>
        </p:spPr>
        <p:txBody>
          <a:bodyPr wrap="square" rtlCol="0" anchor="t"/>
          <a:lstStyle/>
          <a:p>
            <a:pPr marL="0" indent="0" algn="l">
              <a:lnSpc>
                <a:spcPts val="2799"/>
              </a:lnSpc>
              <a:buNone/>
            </a:pPr>
            <a:r>
              <a:rPr lang="en-US" sz="1750" dirty="0">
                <a:solidFill>
                  <a:srgbClr val="454240"/>
                </a:solidFill>
                <a:latin typeface="DM Sans" pitchFamily="34" charset="0"/>
                <a:ea typeface="DM Sans" pitchFamily="34" charset="-122"/>
                <a:cs typeface="DM Sans" pitchFamily="34" charset="-120"/>
              </a:rPr>
              <a:t>Explore how connected vehicles are enabling innovative traffic management solutions, including real-time data analysis and adaptive traffic control.</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sp>
        <p:nvSpPr>
          <p:cNvPr id="4" name="Text 1"/>
          <p:cNvSpPr/>
          <p:nvPr/>
        </p:nvSpPr>
        <p:spPr>
          <a:xfrm>
            <a:off x="2037993" y="1685092"/>
            <a:ext cx="4443889" cy="694373"/>
          </a:xfrm>
          <a:prstGeom prst="rect">
            <a:avLst/>
          </a:prstGeom>
          <a:noFill/>
          <a:ln/>
        </p:spPr>
        <p:txBody>
          <a:bodyPr wrap="non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Sustainability</a:t>
            </a:r>
            <a:endParaRPr lang="en-US" sz="4374" dirty="0"/>
          </a:p>
        </p:txBody>
      </p:sp>
      <p:sp>
        <p:nvSpPr>
          <p:cNvPr id="5" name="Shape 2"/>
          <p:cNvSpPr/>
          <p:nvPr/>
        </p:nvSpPr>
        <p:spPr>
          <a:xfrm>
            <a:off x="2037993" y="2823805"/>
            <a:ext cx="3370064" cy="3720584"/>
          </a:xfrm>
          <a:prstGeom prst="roundRect">
            <a:avLst>
              <a:gd name="adj" fmla="val 2967"/>
            </a:avLst>
          </a:prstGeom>
          <a:solidFill>
            <a:srgbClr val="F7EDD4"/>
          </a:solidFill>
          <a:ln w="13811">
            <a:solidFill>
              <a:srgbClr val="EFDBA9"/>
            </a:solidFill>
            <a:prstDash val="solid"/>
          </a:ln>
        </p:spPr>
        <p:txBody>
          <a:bodyPr/>
          <a:lstStyle/>
          <a:p>
            <a:endParaRPr lang="en-IN"/>
          </a:p>
        </p:txBody>
      </p:sp>
      <p:sp>
        <p:nvSpPr>
          <p:cNvPr id="6" name="Text 3"/>
          <p:cNvSpPr/>
          <p:nvPr/>
        </p:nvSpPr>
        <p:spPr>
          <a:xfrm>
            <a:off x="2273975" y="3059787"/>
            <a:ext cx="2898100" cy="832961"/>
          </a:xfrm>
          <a:prstGeom prst="rect">
            <a:avLst/>
          </a:prstGeom>
          <a:noFill/>
          <a:ln/>
        </p:spPr>
        <p:txBody>
          <a:bodyPr wrap="square" rtlCol="0" anchor="t"/>
          <a:lstStyle/>
          <a:p>
            <a:pPr marL="0" indent="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Reducing Emissions</a:t>
            </a:r>
            <a:endParaRPr lang="en-US" sz="2624" dirty="0"/>
          </a:p>
        </p:txBody>
      </p:sp>
      <p:sp>
        <p:nvSpPr>
          <p:cNvPr id="7" name="Text 4"/>
          <p:cNvSpPr/>
          <p:nvPr/>
        </p:nvSpPr>
        <p:spPr>
          <a:xfrm>
            <a:off x="2273975" y="4114919"/>
            <a:ext cx="2898100" cy="1777008"/>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Learn how IoT technologies are helping us reduce emissions and make our transportation systems more eco-friendly.</a:t>
            </a:r>
            <a:endParaRPr lang="en-US" sz="1750" dirty="0"/>
          </a:p>
        </p:txBody>
      </p:sp>
      <p:sp>
        <p:nvSpPr>
          <p:cNvPr id="8" name="Shape 5"/>
          <p:cNvSpPr/>
          <p:nvPr/>
        </p:nvSpPr>
        <p:spPr>
          <a:xfrm>
            <a:off x="5630228" y="2823805"/>
            <a:ext cx="3370064" cy="3720584"/>
          </a:xfrm>
          <a:prstGeom prst="roundRect">
            <a:avLst>
              <a:gd name="adj" fmla="val 2967"/>
            </a:avLst>
          </a:prstGeom>
          <a:solidFill>
            <a:srgbClr val="F7EDD4"/>
          </a:solidFill>
          <a:ln w="13811">
            <a:solidFill>
              <a:srgbClr val="EFDBA9"/>
            </a:solidFill>
            <a:prstDash val="solid"/>
          </a:ln>
        </p:spPr>
        <p:txBody>
          <a:bodyPr/>
          <a:lstStyle/>
          <a:p>
            <a:endParaRPr lang="en-IN"/>
          </a:p>
        </p:txBody>
      </p:sp>
      <p:sp>
        <p:nvSpPr>
          <p:cNvPr id="9" name="Text 6"/>
          <p:cNvSpPr/>
          <p:nvPr/>
        </p:nvSpPr>
        <p:spPr>
          <a:xfrm>
            <a:off x="5866209" y="3059787"/>
            <a:ext cx="2898100" cy="1249442"/>
          </a:xfrm>
          <a:prstGeom prst="rect">
            <a:avLst/>
          </a:prstGeom>
          <a:noFill/>
          <a:ln/>
        </p:spPr>
        <p:txBody>
          <a:bodyPr wrap="square" rtlCol="0" anchor="t"/>
          <a:lstStyle/>
          <a:p>
            <a:pPr marL="0" indent="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Improving Energy Efficiency</a:t>
            </a:r>
            <a:endParaRPr lang="en-US" sz="2624" dirty="0"/>
          </a:p>
        </p:txBody>
      </p:sp>
      <p:sp>
        <p:nvSpPr>
          <p:cNvPr id="10" name="Text 7"/>
          <p:cNvSpPr/>
          <p:nvPr/>
        </p:nvSpPr>
        <p:spPr>
          <a:xfrm>
            <a:off x="5866209" y="4531400"/>
            <a:ext cx="2898100" cy="1777008"/>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Discover how smart traffic management systems can optimize energy usage and promote sustainable transportation.</a:t>
            </a:r>
            <a:endParaRPr lang="en-US" sz="1750" dirty="0"/>
          </a:p>
        </p:txBody>
      </p:sp>
      <p:sp>
        <p:nvSpPr>
          <p:cNvPr id="11" name="Shape 8"/>
          <p:cNvSpPr/>
          <p:nvPr/>
        </p:nvSpPr>
        <p:spPr>
          <a:xfrm>
            <a:off x="9222462" y="2823805"/>
            <a:ext cx="3370064" cy="3720584"/>
          </a:xfrm>
          <a:prstGeom prst="roundRect">
            <a:avLst>
              <a:gd name="adj" fmla="val 2967"/>
            </a:avLst>
          </a:prstGeom>
          <a:solidFill>
            <a:srgbClr val="F7EDD4"/>
          </a:solidFill>
          <a:ln w="13811">
            <a:solidFill>
              <a:srgbClr val="EFDBA9"/>
            </a:solidFill>
            <a:prstDash val="solid"/>
          </a:ln>
        </p:spPr>
        <p:txBody>
          <a:bodyPr/>
          <a:lstStyle/>
          <a:p>
            <a:endParaRPr lang="en-IN"/>
          </a:p>
        </p:txBody>
      </p:sp>
      <p:sp>
        <p:nvSpPr>
          <p:cNvPr id="12" name="Text 9"/>
          <p:cNvSpPr/>
          <p:nvPr/>
        </p:nvSpPr>
        <p:spPr>
          <a:xfrm>
            <a:off x="9458444" y="3059787"/>
            <a:ext cx="2898100" cy="832961"/>
          </a:xfrm>
          <a:prstGeom prst="rect">
            <a:avLst/>
          </a:prstGeom>
          <a:noFill/>
          <a:ln/>
        </p:spPr>
        <p:txBody>
          <a:bodyPr wrap="square" rtlCol="0" anchor="t"/>
          <a:lstStyle/>
          <a:p>
            <a:pPr marL="0" indent="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Environmental Impact</a:t>
            </a:r>
            <a:endParaRPr lang="en-US" sz="2624" dirty="0"/>
          </a:p>
        </p:txBody>
      </p:sp>
      <p:sp>
        <p:nvSpPr>
          <p:cNvPr id="13" name="Text 10"/>
          <p:cNvSpPr/>
          <p:nvPr/>
        </p:nvSpPr>
        <p:spPr>
          <a:xfrm>
            <a:off x="9458444" y="4114919"/>
            <a:ext cx="2898100" cy="1777008"/>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Examine the direct and indirect effects of traffic on the environment and how IoT can help us mitigate these impacts.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sp>
        <p:nvSpPr>
          <p:cNvPr id="4" name="Text 1"/>
          <p:cNvSpPr/>
          <p:nvPr/>
        </p:nvSpPr>
        <p:spPr>
          <a:xfrm>
            <a:off x="2037993" y="999053"/>
            <a:ext cx="7338060" cy="694373"/>
          </a:xfrm>
          <a:prstGeom prst="rect">
            <a:avLst/>
          </a:prstGeom>
          <a:noFill/>
          <a:ln/>
        </p:spPr>
        <p:txBody>
          <a:bodyPr wrap="non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Data Privacy and Security</a:t>
            </a:r>
            <a:endParaRPr lang="en-US" sz="4374" dirty="0"/>
          </a:p>
        </p:txBody>
      </p:sp>
      <p:sp>
        <p:nvSpPr>
          <p:cNvPr id="5" name="Shape 2"/>
          <p:cNvSpPr/>
          <p:nvPr/>
        </p:nvSpPr>
        <p:spPr>
          <a:xfrm>
            <a:off x="7293054" y="2137767"/>
            <a:ext cx="44410" cy="5092779"/>
          </a:xfrm>
          <a:prstGeom prst="rect">
            <a:avLst/>
          </a:prstGeom>
          <a:solidFill>
            <a:srgbClr val="EFDBA9"/>
          </a:solidFill>
          <a:ln/>
        </p:spPr>
        <p:txBody>
          <a:bodyPr/>
          <a:lstStyle/>
          <a:p>
            <a:endParaRPr lang="en-IN"/>
          </a:p>
        </p:txBody>
      </p:sp>
      <p:sp>
        <p:nvSpPr>
          <p:cNvPr id="6" name="Shape 3"/>
          <p:cNvSpPr/>
          <p:nvPr/>
        </p:nvSpPr>
        <p:spPr>
          <a:xfrm>
            <a:off x="7565172" y="2539067"/>
            <a:ext cx="777597" cy="44410"/>
          </a:xfrm>
          <a:prstGeom prst="rect">
            <a:avLst/>
          </a:prstGeom>
          <a:solidFill>
            <a:srgbClr val="EFDBA9"/>
          </a:solidFill>
          <a:ln/>
        </p:spPr>
        <p:txBody>
          <a:bodyPr/>
          <a:lstStyle/>
          <a:p>
            <a:endParaRPr lang="en-IN"/>
          </a:p>
        </p:txBody>
      </p:sp>
      <p:sp>
        <p:nvSpPr>
          <p:cNvPr id="7" name="Shape 4"/>
          <p:cNvSpPr/>
          <p:nvPr/>
        </p:nvSpPr>
        <p:spPr>
          <a:xfrm>
            <a:off x="7065228" y="2311360"/>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8" name="Text 5"/>
          <p:cNvSpPr/>
          <p:nvPr/>
        </p:nvSpPr>
        <p:spPr>
          <a:xfrm>
            <a:off x="7238940" y="2353032"/>
            <a:ext cx="15240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1</a:t>
            </a:r>
            <a:endParaRPr lang="en-US" sz="2624" dirty="0"/>
          </a:p>
        </p:txBody>
      </p:sp>
      <p:sp>
        <p:nvSpPr>
          <p:cNvPr id="9" name="Text 6"/>
          <p:cNvSpPr/>
          <p:nvPr/>
        </p:nvSpPr>
        <p:spPr>
          <a:xfrm>
            <a:off x="8537258" y="2359938"/>
            <a:ext cx="2221944" cy="347186"/>
          </a:xfrm>
          <a:prstGeom prst="rect">
            <a:avLst/>
          </a:prstGeom>
          <a:noFill/>
          <a:ln/>
        </p:spPr>
        <p:txBody>
          <a:bodyPr wrap="none" rtlCol="0" anchor="t"/>
          <a:lstStyle/>
          <a:p>
            <a:pPr marL="0" indent="0" algn="l">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Challenges</a:t>
            </a:r>
            <a:endParaRPr lang="en-US" sz="2187" dirty="0"/>
          </a:p>
        </p:txBody>
      </p:sp>
      <p:sp>
        <p:nvSpPr>
          <p:cNvPr id="10" name="Text 7"/>
          <p:cNvSpPr/>
          <p:nvPr/>
        </p:nvSpPr>
        <p:spPr>
          <a:xfrm>
            <a:off x="8537258" y="2929295"/>
            <a:ext cx="4055150" cy="1421606"/>
          </a:xfrm>
          <a:prstGeom prst="rect">
            <a:avLst/>
          </a:prstGeom>
          <a:noFill/>
          <a:ln/>
        </p:spPr>
        <p:txBody>
          <a:bodyPr wrap="square" rtlCol="0" anchor="t"/>
          <a:lstStyle/>
          <a:p>
            <a:pPr marL="0" indent="0" algn="l">
              <a:lnSpc>
                <a:spcPts val="2799"/>
              </a:lnSpc>
              <a:buNone/>
            </a:pPr>
            <a:r>
              <a:rPr lang="en-US" sz="1750" dirty="0">
                <a:solidFill>
                  <a:srgbClr val="454240"/>
                </a:solidFill>
                <a:latin typeface="DM Sans" pitchFamily="34" charset="0"/>
                <a:ea typeface="DM Sans" pitchFamily="34" charset="-122"/>
                <a:cs typeface="DM Sans" pitchFamily="34" charset="-120"/>
              </a:rPr>
              <a:t>Understand the privacy and security challenges associated with IoT-based traffic management systems and how they impact user data.</a:t>
            </a:r>
            <a:endParaRPr lang="en-US" sz="1750" dirty="0"/>
          </a:p>
        </p:txBody>
      </p:sp>
      <p:sp>
        <p:nvSpPr>
          <p:cNvPr id="11" name="Shape 8"/>
          <p:cNvSpPr/>
          <p:nvPr/>
        </p:nvSpPr>
        <p:spPr>
          <a:xfrm>
            <a:off x="6287631" y="3649920"/>
            <a:ext cx="777597" cy="44410"/>
          </a:xfrm>
          <a:prstGeom prst="rect">
            <a:avLst/>
          </a:prstGeom>
          <a:solidFill>
            <a:srgbClr val="EFDBA9"/>
          </a:solidFill>
          <a:ln/>
        </p:spPr>
        <p:txBody>
          <a:bodyPr/>
          <a:lstStyle/>
          <a:p>
            <a:endParaRPr lang="en-IN"/>
          </a:p>
        </p:txBody>
      </p:sp>
      <p:sp>
        <p:nvSpPr>
          <p:cNvPr id="12" name="Shape 9"/>
          <p:cNvSpPr/>
          <p:nvPr/>
        </p:nvSpPr>
        <p:spPr>
          <a:xfrm>
            <a:off x="7065228" y="3422213"/>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13" name="Text 10"/>
          <p:cNvSpPr/>
          <p:nvPr/>
        </p:nvSpPr>
        <p:spPr>
          <a:xfrm>
            <a:off x="7212270" y="3463885"/>
            <a:ext cx="20574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2</a:t>
            </a:r>
            <a:endParaRPr lang="en-US" sz="2624" dirty="0"/>
          </a:p>
        </p:txBody>
      </p:sp>
      <p:sp>
        <p:nvSpPr>
          <p:cNvPr id="14" name="Text 11"/>
          <p:cNvSpPr/>
          <p:nvPr/>
        </p:nvSpPr>
        <p:spPr>
          <a:xfrm>
            <a:off x="3871198" y="3470791"/>
            <a:ext cx="2221944" cy="347186"/>
          </a:xfrm>
          <a:prstGeom prst="rect">
            <a:avLst/>
          </a:prstGeom>
          <a:noFill/>
          <a:ln/>
        </p:spPr>
        <p:txBody>
          <a:bodyPr wrap="none" rtlCol="0" anchor="t"/>
          <a:lstStyle/>
          <a:p>
            <a:pPr marL="0" indent="0" algn="r">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Solutions</a:t>
            </a:r>
            <a:endParaRPr lang="en-US" sz="2187" dirty="0"/>
          </a:p>
        </p:txBody>
      </p:sp>
      <p:sp>
        <p:nvSpPr>
          <p:cNvPr id="15" name="Text 12"/>
          <p:cNvSpPr/>
          <p:nvPr/>
        </p:nvSpPr>
        <p:spPr>
          <a:xfrm>
            <a:off x="2037993" y="4040148"/>
            <a:ext cx="4055150" cy="1421606"/>
          </a:xfrm>
          <a:prstGeom prst="rect">
            <a:avLst/>
          </a:prstGeom>
          <a:noFill/>
          <a:ln/>
        </p:spPr>
        <p:txBody>
          <a:bodyPr wrap="square" rtlCol="0" anchor="t"/>
          <a:lstStyle/>
          <a:p>
            <a:pPr marL="0" indent="0" algn="r">
              <a:lnSpc>
                <a:spcPts val="2799"/>
              </a:lnSpc>
              <a:buNone/>
            </a:pPr>
            <a:r>
              <a:rPr lang="en-US" sz="1750" dirty="0">
                <a:solidFill>
                  <a:srgbClr val="454240"/>
                </a:solidFill>
                <a:latin typeface="DM Sans" pitchFamily="34" charset="0"/>
                <a:ea typeface="DM Sans" pitchFamily="34" charset="-122"/>
                <a:cs typeface="DM Sans" pitchFamily="34" charset="-120"/>
              </a:rPr>
              <a:t>Explore the techniques and strategies to ensure data privacy and security in our connected traffic management projects.</a:t>
            </a:r>
            <a:endParaRPr lang="en-US" sz="1750" dirty="0"/>
          </a:p>
        </p:txBody>
      </p:sp>
      <p:sp>
        <p:nvSpPr>
          <p:cNvPr id="16" name="Shape 13"/>
          <p:cNvSpPr/>
          <p:nvPr/>
        </p:nvSpPr>
        <p:spPr>
          <a:xfrm>
            <a:off x="7565172" y="5196542"/>
            <a:ext cx="777597" cy="44410"/>
          </a:xfrm>
          <a:prstGeom prst="rect">
            <a:avLst/>
          </a:prstGeom>
          <a:solidFill>
            <a:srgbClr val="EFDBA9"/>
          </a:solidFill>
          <a:ln/>
        </p:spPr>
        <p:txBody>
          <a:bodyPr/>
          <a:lstStyle/>
          <a:p>
            <a:endParaRPr lang="en-IN"/>
          </a:p>
        </p:txBody>
      </p:sp>
      <p:sp>
        <p:nvSpPr>
          <p:cNvPr id="17" name="Shape 14"/>
          <p:cNvSpPr/>
          <p:nvPr/>
        </p:nvSpPr>
        <p:spPr>
          <a:xfrm>
            <a:off x="7065228" y="4968835"/>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18" name="Text 15"/>
          <p:cNvSpPr/>
          <p:nvPr/>
        </p:nvSpPr>
        <p:spPr>
          <a:xfrm>
            <a:off x="7212270" y="5010507"/>
            <a:ext cx="20574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3</a:t>
            </a:r>
            <a:endParaRPr lang="en-US" sz="2624" dirty="0"/>
          </a:p>
        </p:txBody>
      </p:sp>
      <p:sp>
        <p:nvSpPr>
          <p:cNvPr id="19" name="Text 16"/>
          <p:cNvSpPr/>
          <p:nvPr/>
        </p:nvSpPr>
        <p:spPr>
          <a:xfrm>
            <a:off x="8537258" y="5017413"/>
            <a:ext cx="2221944" cy="347186"/>
          </a:xfrm>
          <a:prstGeom prst="rect">
            <a:avLst/>
          </a:prstGeom>
          <a:noFill/>
          <a:ln/>
        </p:spPr>
        <p:txBody>
          <a:bodyPr wrap="none" rtlCol="0" anchor="t"/>
          <a:lstStyle/>
          <a:p>
            <a:pPr marL="0" indent="0" algn="l">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Regulations</a:t>
            </a:r>
            <a:endParaRPr lang="en-US" sz="2187" dirty="0"/>
          </a:p>
        </p:txBody>
      </p:sp>
      <p:sp>
        <p:nvSpPr>
          <p:cNvPr id="20" name="Text 17"/>
          <p:cNvSpPr/>
          <p:nvPr/>
        </p:nvSpPr>
        <p:spPr>
          <a:xfrm>
            <a:off x="8537258" y="5586770"/>
            <a:ext cx="4055150" cy="1421606"/>
          </a:xfrm>
          <a:prstGeom prst="rect">
            <a:avLst/>
          </a:prstGeom>
          <a:noFill/>
          <a:ln/>
        </p:spPr>
        <p:txBody>
          <a:bodyPr wrap="square" rtlCol="0" anchor="t"/>
          <a:lstStyle/>
          <a:p>
            <a:pPr marL="0" indent="0" algn="l">
              <a:lnSpc>
                <a:spcPts val="2799"/>
              </a:lnSpc>
              <a:buNone/>
            </a:pPr>
            <a:r>
              <a:rPr lang="en-US" sz="1750" dirty="0">
                <a:solidFill>
                  <a:srgbClr val="454240"/>
                </a:solidFill>
                <a:latin typeface="DM Sans" pitchFamily="34" charset="0"/>
                <a:ea typeface="DM Sans" pitchFamily="34" charset="-122"/>
                <a:cs typeface="DM Sans" pitchFamily="34" charset="-120"/>
              </a:rPr>
              <a:t>Learn about the regulations and standards that govern the collection and usage of personal data in traffic management systems.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sp>
        <p:nvSpPr>
          <p:cNvPr id="4" name="Text 1"/>
          <p:cNvSpPr/>
          <p:nvPr/>
        </p:nvSpPr>
        <p:spPr>
          <a:xfrm>
            <a:off x="833199" y="1075373"/>
            <a:ext cx="4443889" cy="694373"/>
          </a:xfrm>
          <a:prstGeom prst="rect">
            <a:avLst/>
          </a:prstGeom>
          <a:noFill/>
          <a:ln/>
        </p:spPr>
        <p:txBody>
          <a:bodyPr wrap="non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Sensor Types</a:t>
            </a:r>
            <a:endParaRPr lang="en-US" sz="4374" dirty="0"/>
          </a:p>
        </p:txBody>
      </p:sp>
      <p:sp>
        <p:nvSpPr>
          <p:cNvPr id="5" name="Shape 2"/>
          <p:cNvSpPr/>
          <p:nvPr/>
        </p:nvSpPr>
        <p:spPr>
          <a:xfrm>
            <a:off x="833199" y="2276594"/>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6" name="Text 3"/>
          <p:cNvSpPr/>
          <p:nvPr/>
        </p:nvSpPr>
        <p:spPr>
          <a:xfrm>
            <a:off x="1006912" y="2318266"/>
            <a:ext cx="15240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1</a:t>
            </a:r>
            <a:endParaRPr lang="en-US" sz="2624" dirty="0"/>
          </a:p>
        </p:txBody>
      </p:sp>
      <p:sp>
        <p:nvSpPr>
          <p:cNvPr id="7" name="Text 4"/>
          <p:cNvSpPr/>
          <p:nvPr/>
        </p:nvSpPr>
        <p:spPr>
          <a:xfrm>
            <a:off x="1555313" y="2352913"/>
            <a:ext cx="2221944" cy="347186"/>
          </a:xfrm>
          <a:prstGeom prst="rect">
            <a:avLst/>
          </a:prstGeom>
          <a:noFill/>
          <a:ln/>
        </p:spPr>
        <p:txBody>
          <a:bodyPr wrap="none" rtlCol="0" anchor="t"/>
          <a:lstStyle/>
          <a:p>
            <a:pPr marL="0" indent="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Traffic Sensors</a:t>
            </a:r>
            <a:endParaRPr lang="en-US" sz="2187" dirty="0"/>
          </a:p>
        </p:txBody>
      </p:sp>
      <p:sp>
        <p:nvSpPr>
          <p:cNvPr id="8" name="Text 5"/>
          <p:cNvSpPr/>
          <p:nvPr/>
        </p:nvSpPr>
        <p:spPr>
          <a:xfrm>
            <a:off x="1555313" y="2922270"/>
            <a:ext cx="2905601" cy="1777008"/>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Discover the different types of sensors, such as cameras, LIDAR, and radar, used to monitor vehicle flow and congestion.</a:t>
            </a:r>
            <a:endParaRPr lang="en-US" sz="1750" dirty="0"/>
          </a:p>
        </p:txBody>
      </p:sp>
      <p:sp>
        <p:nvSpPr>
          <p:cNvPr id="9" name="Shape 6"/>
          <p:cNvSpPr/>
          <p:nvPr/>
        </p:nvSpPr>
        <p:spPr>
          <a:xfrm>
            <a:off x="4683085" y="2276594"/>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10" name="Text 7"/>
          <p:cNvSpPr/>
          <p:nvPr/>
        </p:nvSpPr>
        <p:spPr>
          <a:xfrm>
            <a:off x="4830128" y="2318266"/>
            <a:ext cx="20574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2</a:t>
            </a:r>
            <a:endParaRPr lang="en-US" sz="2624" dirty="0"/>
          </a:p>
        </p:txBody>
      </p:sp>
      <p:sp>
        <p:nvSpPr>
          <p:cNvPr id="11" name="Text 8"/>
          <p:cNvSpPr/>
          <p:nvPr/>
        </p:nvSpPr>
        <p:spPr>
          <a:xfrm>
            <a:off x="5405199" y="2352913"/>
            <a:ext cx="2905601" cy="694373"/>
          </a:xfrm>
          <a:prstGeom prst="rect">
            <a:avLst/>
          </a:prstGeom>
          <a:noFill/>
          <a:ln/>
        </p:spPr>
        <p:txBody>
          <a:bodyPr wrap="square" rtlCol="0" anchor="t"/>
          <a:lstStyle/>
          <a:p>
            <a:pPr marL="0" indent="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Environmental Sensors</a:t>
            </a:r>
            <a:endParaRPr lang="en-US" sz="2187" dirty="0"/>
          </a:p>
        </p:txBody>
      </p:sp>
      <p:sp>
        <p:nvSpPr>
          <p:cNvPr id="12" name="Text 9"/>
          <p:cNvSpPr/>
          <p:nvPr/>
        </p:nvSpPr>
        <p:spPr>
          <a:xfrm>
            <a:off x="5405199" y="3269456"/>
            <a:ext cx="2905601" cy="2132409"/>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Explore the role of environmental sensors in assessing the impact of traffic on air quality, temperature, and other factors.</a:t>
            </a:r>
            <a:endParaRPr lang="en-US" sz="1750" dirty="0"/>
          </a:p>
        </p:txBody>
      </p:sp>
      <p:sp>
        <p:nvSpPr>
          <p:cNvPr id="13" name="Shape 10"/>
          <p:cNvSpPr/>
          <p:nvPr/>
        </p:nvSpPr>
        <p:spPr>
          <a:xfrm>
            <a:off x="833199" y="5797629"/>
            <a:ext cx="499943" cy="499943"/>
          </a:xfrm>
          <a:prstGeom prst="roundRect">
            <a:avLst>
              <a:gd name="adj" fmla="val 20000"/>
            </a:avLst>
          </a:prstGeom>
          <a:solidFill>
            <a:srgbClr val="F7EDD4"/>
          </a:solidFill>
          <a:ln w="13811">
            <a:solidFill>
              <a:srgbClr val="EFDBA9"/>
            </a:solidFill>
            <a:prstDash val="solid"/>
          </a:ln>
        </p:spPr>
        <p:txBody>
          <a:bodyPr/>
          <a:lstStyle/>
          <a:p>
            <a:endParaRPr lang="en-IN"/>
          </a:p>
        </p:txBody>
      </p:sp>
      <p:sp>
        <p:nvSpPr>
          <p:cNvPr id="14" name="Text 11"/>
          <p:cNvSpPr/>
          <p:nvPr/>
        </p:nvSpPr>
        <p:spPr>
          <a:xfrm>
            <a:off x="980242" y="5839301"/>
            <a:ext cx="205740" cy="416481"/>
          </a:xfrm>
          <a:prstGeom prst="rect">
            <a:avLst/>
          </a:prstGeom>
          <a:noFill/>
          <a:ln/>
        </p:spPr>
        <p:txBody>
          <a:bodyPr wrap="none" rtlCol="0" anchor="t"/>
          <a:lstStyle/>
          <a:p>
            <a:pPr marL="0" indent="0" algn="ctr">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3</a:t>
            </a:r>
            <a:endParaRPr lang="en-US" sz="2624" dirty="0"/>
          </a:p>
        </p:txBody>
      </p:sp>
      <p:sp>
        <p:nvSpPr>
          <p:cNvPr id="15" name="Text 12"/>
          <p:cNvSpPr/>
          <p:nvPr/>
        </p:nvSpPr>
        <p:spPr>
          <a:xfrm>
            <a:off x="1555313" y="5873948"/>
            <a:ext cx="2221944" cy="347186"/>
          </a:xfrm>
          <a:prstGeom prst="rect">
            <a:avLst/>
          </a:prstGeom>
          <a:noFill/>
          <a:ln/>
        </p:spPr>
        <p:txBody>
          <a:bodyPr wrap="none" rtlCol="0" anchor="t"/>
          <a:lstStyle/>
          <a:p>
            <a:pPr marL="0" indent="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GPS Modules</a:t>
            </a:r>
            <a:endParaRPr lang="en-US" sz="2187" dirty="0"/>
          </a:p>
        </p:txBody>
      </p:sp>
      <p:sp>
        <p:nvSpPr>
          <p:cNvPr id="16" name="Text 13"/>
          <p:cNvSpPr/>
          <p:nvPr/>
        </p:nvSpPr>
        <p:spPr>
          <a:xfrm>
            <a:off x="1555313" y="6443305"/>
            <a:ext cx="6755487" cy="710803"/>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Learn how GPS modules enable real-time vehicle tracking and contribute to comprehensive traffic management systems.</a:t>
            </a:r>
            <a:endParaRPr lang="en-US" sz="1750" dirty="0"/>
          </a:p>
        </p:txBody>
      </p:sp>
      <p:pic>
        <p:nvPicPr>
          <p:cNvPr id="17"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sp>
        <p:nvSpPr>
          <p:cNvPr id="4" name="Text 1"/>
          <p:cNvSpPr/>
          <p:nvPr/>
        </p:nvSpPr>
        <p:spPr>
          <a:xfrm>
            <a:off x="2037993" y="1115854"/>
            <a:ext cx="5661660" cy="694373"/>
          </a:xfrm>
          <a:prstGeom prst="rect">
            <a:avLst/>
          </a:prstGeom>
          <a:noFill/>
          <a:ln/>
        </p:spPr>
        <p:txBody>
          <a:bodyPr wrap="non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Connecting Sensors</a:t>
            </a:r>
            <a:endParaRPr lang="en-US" sz="4374" dirty="0"/>
          </a:p>
        </p:txBody>
      </p:sp>
      <p:sp>
        <p:nvSpPr>
          <p:cNvPr id="5" name="Text 2"/>
          <p:cNvSpPr/>
          <p:nvPr/>
        </p:nvSpPr>
        <p:spPr>
          <a:xfrm>
            <a:off x="2037993" y="2365653"/>
            <a:ext cx="3352800" cy="416481"/>
          </a:xfrm>
          <a:prstGeom prst="rect">
            <a:avLst/>
          </a:prstGeom>
          <a:noFill/>
          <a:ln/>
        </p:spPr>
        <p:txBody>
          <a:bodyPr wrap="none" rtlCol="0" anchor="t"/>
          <a:lstStyle/>
          <a:p>
            <a:pPr marL="0" indent="0">
              <a:lnSpc>
                <a:spcPts val="3281"/>
              </a:lnSpc>
              <a:buNone/>
            </a:pPr>
            <a:r>
              <a:rPr lang="en-US" sz="2624" dirty="0">
                <a:solidFill>
                  <a:srgbClr val="5C4E3D"/>
                </a:solidFill>
                <a:latin typeface="Libre Baskerville" pitchFamily="34" charset="0"/>
                <a:ea typeface="Libre Baskerville" pitchFamily="34" charset="-122"/>
                <a:cs typeface="Libre Baskerville" pitchFamily="34" charset="-120"/>
              </a:rPr>
              <a:t>Wired Connections</a:t>
            </a:r>
            <a:endParaRPr lang="en-US" sz="2624" dirty="0"/>
          </a:p>
        </p:txBody>
      </p:sp>
      <p:sp>
        <p:nvSpPr>
          <p:cNvPr id="6" name="Text 3"/>
          <p:cNvSpPr/>
          <p:nvPr/>
        </p:nvSpPr>
        <p:spPr>
          <a:xfrm>
            <a:off x="2037993" y="3004304"/>
            <a:ext cx="5006221" cy="3554016"/>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Discover the various ways to connect sensors to our traffic management devices using wired connections for reliable data transmission. With wired connections, you can ensure a stable and secure connection between the sensors and the devices, allowing for accurate and real-time data collection. Learn about different types of wired connections such as Ethernet, serial, and USB, and understand how to set up and maintain these connections.</a:t>
            </a:r>
            <a:endParaRPr lang="en-US" sz="1750" dirty="0"/>
          </a:p>
        </p:txBody>
      </p:sp>
      <p:sp>
        <p:nvSpPr>
          <p:cNvPr id="7" name="Text 4"/>
          <p:cNvSpPr/>
          <p:nvPr/>
        </p:nvSpPr>
        <p:spPr>
          <a:xfrm>
            <a:off x="7593806" y="2365653"/>
            <a:ext cx="3726180" cy="416481"/>
          </a:xfrm>
          <a:prstGeom prst="rect">
            <a:avLst/>
          </a:prstGeom>
          <a:noFill/>
          <a:ln/>
        </p:spPr>
        <p:txBody>
          <a:bodyPr wrap="none" rtlCol="0" anchor="t"/>
          <a:lstStyle/>
          <a:p>
            <a:pPr marL="0" indent="0">
              <a:lnSpc>
                <a:spcPts val="3281"/>
              </a:lnSpc>
              <a:buNone/>
            </a:pPr>
            <a:r>
              <a:rPr lang="en-US" sz="2624" dirty="0">
                <a:solidFill>
                  <a:srgbClr val="5C4E3D"/>
                </a:solidFill>
                <a:latin typeface="Libre Baskerville" pitchFamily="34" charset="0"/>
                <a:ea typeface="Libre Baskerville" pitchFamily="34" charset="-122"/>
                <a:cs typeface="Libre Baskerville" pitchFamily="34" charset="-120"/>
              </a:rPr>
              <a:t>Wireless Connections</a:t>
            </a:r>
            <a:endParaRPr lang="en-US" sz="2624" dirty="0"/>
          </a:p>
        </p:txBody>
      </p:sp>
      <p:sp>
        <p:nvSpPr>
          <p:cNvPr id="8" name="Text 5"/>
          <p:cNvSpPr/>
          <p:nvPr/>
        </p:nvSpPr>
        <p:spPr>
          <a:xfrm>
            <a:off x="7593806" y="3004304"/>
            <a:ext cx="5006221" cy="3909417"/>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Explore wireless connectivity options, such as Bluetooth and Wi-Fi, for seamless sensor integration and reduced installation complexity. Wireless connections offer flexibility and scalability, allowing for easy deployment of sensors in various locations without the constraints of physical cables. Learn about the advantages and considerations of wireless connections, and discover the best practices for setting up and managing wireless sensor networks.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txBody>
          <a:bodyPr/>
          <a:lstStyle/>
          <a:p>
            <a:endParaRPr lang="en-IN"/>
          </a:p>
        </p:txBody>
      </p:sp>
      <p:sp>
        <p:nvSpPr>
          <p:cNvPr id="4" name="Text 1"/>
          <p:cNvSpPr/>
          <p:nvPr/>
        </p:nvSpPr>
        <p:spPr>
          <a:xfrm>
            <a:off x="6319599" y="2162651"/>
            <a:ext cx="5332690" cy="833199"/>
          </a:xfrm>
          <a:prstGeom prst="rect">
            <a:avLst/>
          </a:prstGeom>
          <a:noFill/>
          <a:ln/>
        </p:spPr>
        <p:txBody>
          <a:bodyPr wrap="none" rtlCol="0" anchor="t"/>
          <a:lstStyle/>
          <a:p>
            <a:pPr marL="0" indent="0">
              <a:lnSpc>
                <a:spcPts val="6561"/>
              </a:lnSpc>
              <a:buNone/>
            </a:pPr>
            <a:r>
              <a:rPr lang="en-US" sz="5249" dirty="0">
                <a:solidFill>
                  <a:srgbClr val="5C4E3D"/>
                </a:solidFill>
                <a:latin typeface="Libre Baskerville" pitchFamily="34" charset="0"/>
                <a:ea typeface="Libre Baskerville" pitchFamily="34" charset="-122"/>
                <a:cs typeface="Libre Baskerville" pitchFamily="34" charset="-120"/>
              </a:rPr>
              <a:t>Raspberry Pi </a:t>
            </a:r>
            <a:endParaRPr lang="en-US" sz="5249" dirty="0"/>
          </a:p>
        </p:txBody>
      </p:sp>
      <p:sp>
        <p:nvSpPr>
          <p:cNvPr id="5" name="Text 2"/>
          <p:cNvSpPr/>
          <p:nvPr/>
        </p:nvSpPr>
        <p:spPr>
          <a:xfrm>
            <a:off x="6319599" y="3329107"/>
            <a:ext cx="7477601" cy="1777008"/>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Raspberry Pi is at the core of our local data processing. It receives and analyzes data from various sensors and sends insights to the cloud in real-time. This slide focuses on the role of Raspberry Pi in handling data, providing rapid incident response, and enhancing the overall efficiency of the traffic management system.</a:t>
            </a:r>
            <a:endParaRPr lang="en-US" sz="1750" dirty="0"/>
          </a:p>
        </p:txBody>
      </p:sp>
      <p:sp>
        <p:nvSpPr>
          <p:cNvPr id="6" name="Text 3"/>
          <p:cNvSpPr/>
          <p:nvPr/>
        </p:nvSpPr>
        <p:spPr>
          <a:xfrm>
            <a:off x="6675001" y="5356027"/>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454240"/>
                </a:solidFill>
                <a:latin typeface="DM Sans" pitchFamily="34" charset="0"/>
                <a:ea typeface="DM Sans" pitchFamily="34" charset="-122"/>
                <a:cs typeface="DM Sans" pitchFamily="34" charset="-120"/>
              </a:rPr>
              <a:t>Benefits: Local data analysis, real-time data processing, and quicker incident response</a:t>
            </a:r>
            <a:endParaRPr lang="en-US" sz="1750" dirty="0"/>
          </a:p>
        </p:txBody>
      </p:sp>
      <p:pic>
        <p:nvPicPr>
          <p:cNvPr id="7" name="Image 1" descr="preencoded.png"/>
          <p:cNvPicPr>
            <a:picLocks noChangeAspect="1"/>
          </p:cNvPicPr>
          <p:nvPr/>
        </p:nvPicPr>
        <p:blipFill>
          <a:blip r:embed="rId4"/>
          <a:stretch>
            <a:fillRect/>
          </a:stretch>
        </p:blipFill>
        <p:spPr>
          <a:xfrm>
            <a:off x="0" y="0"/>
            <a:ext cx="5486400" cy="8229600"/>
          </a:xfrm>
          <a:prstGeom prst="rect">
            <a:avLst/>
          </a:prstGeom>
        </p:spPr>
      </p:pic>
    </p:spTree>
    <p:extLst>
      <p:ext uri="{BB962C8B-B14F-4D97-AF65-F5344CB8AC3E}">
        <p14:creationId xmlns:p14="http://schemas.microsoft.com/office/powerpoint/2010/main" val="13926801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1425</Words>
  <Application>Microsoft Office PowerPoint</Application>
  <PresentationFormat>Custom</PresentationFormat>
  <Paragraphs>175</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DM Sans</vt:lpstr>
      <vt:lpstr>Libre Baskerville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NARAAYANAN T</cp:lastModifiedBy>
  <cp:revision>3</cp:revision>
  <dcterms:created xsi:type="dcterms:W3CDTF">2023-10-11T09:49:32Z</dcterms:created>
  <dcterms:modified xsi:type="dcterms:W3CDTF">2023-10-11T13:14:04Z</dcterms:modified>
</cp:coreProperties>
</file>